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6" r:id="rId3"/>
    <p:sldId id="317" r:id="rId4"/>
    <p:sldId id="257" r:id="rId5"/>
    <p:sldId id="258" r:id="rId6"/>
    <p:sldId id="259" r:id="rId7"/>
    <p:sldId id="318" r:id="rId8"/>
    <p:sldId id="260" r:id="rId9"/>
    <p:sldId id="319" r:id="rId10"/>
    <p:sldId id="320" r:id="rId11"/>
    <p:sldId id="321" r:id="rId12"/>
    <p:sldId id="322" r:id="rId13"/>
    <p:sldId id="279" r:id="rId14"/>
    <p:sldId id="263" r:id="rId15"/>
    <p:sldId id="265" r:id="rId16"/>
    <p:sldId id="266" r:id="rId17"/>
    <p:sldId id="267" r:id="rId18"/>
    <p:sldId id="314" r:id="rId19"/>
    <p:sldId id="272" r:id="rId20"/>
    <p:sldId id="270" r:id="rId21"/>
    <p:sldId id="313" r:id="rId22"/>
    <p:sldId id="273" r:id="rId23"/>
    <p:sldId id="274" r:id="rId24"/>
    <p:sldId id="275" r:id="rId25"/>
    <p:sldId id="276" r:id="rId26"/>
    <p:sldId id="324" r:id="rId27"/>
    <p:sldId id="277" r:id="rId28"/>
    <p:sldId id="278" r:id="rId29"/>
    <p:sldId id="332" r:id="rId30"/>
    <p:sldId id="315" r:id="rId31"/>
    <p:sldId id="325" r:id="rId32"/>
    <p:sldId id="327" r:id="rId33"/>
    <p:sldId id="326" r:id="rId34"/>
    <p:sldId id="328" r:id="rId35"/>
    <p:sldId id="329" r:id="rId36"/>
    <p:sldId id="330" r:id="rId37"/>
    <p:sldId id="269" r:id="rId38"/>
    <p:sldId id="312" r:id="rId39"/>
    <p:sldId id="280" r:id="rId40"/>
    <p:sldId id="281" r:id="rId41"/>
    <p:sldId id="282" r:id="rId42"/>
    <p:sldId id="283" r:id="rId43"/>
    <p:sldId id="284" r:id="rId44"/>
    <p:sldId id="285" r:id="rId45"/>
    <p:sldId id="286" r:id="rId46"/>
    <p:sldId id="287" r:id="rId47"/>
    <p:sldId id="288" r:id="rId48"/>
    <p:sldId id="291" r:id="rId49"/>
    <p:sldId id="292" r:id="rId50"/>
    <p:sldId id="331"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A17D58B-75F5-493F-B9D3-F943CE4E990D}"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F4E22F-41A8-4B6D-8DF9-A59778309E61}" type="slidenum">
              <a:rPr lang="en-US" smtClean="0"/>
              <a:t>‹#›</a:t>
            </a:fld>
            <a:endParaRPr lang="en-US"/>
          </a:p>
        </p:txBody>
      </p:sp>
    </p:spTree>
    <p:extLst>
      <p:ext uri="{BB962C8B-B14F-4D97-AF65-F5344CB8AC3E}">
        <p14:creationId xmlns:p14="http://schemas.microsoft.com/office/powerpoint/2010/main" val="1708298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17D58B-75F5-493F-B9D3-F943CE4E990D}"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F4E22F-41A8-4B6D-8DF9-A59778309E61}" type="slidenum">
              <a:rPr lang="en-US" smtClean="0"/>
              <a:t>‹#›</a:t>
            </a:fld>
            <a:endParaRPr lang="en-US"/>
          </a:p>
        </p:txBody>
      </p:sp>
    </p:spTree>
    <p:extLst>
      <p:ext uri="{BB962C8B-B14F-4D97-AF65-F5344CB8AC3E}">
        <p14:creationId xmlns:p14="http://schemas.microsoft.com/office/powerpoint/2010/main" val="1019994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17D58B-75F5-493F-B9D3-F943CE4E990D}"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F4E22F-41A8-4B6D-8DF9-A59778309E61}" type="slidenum">
              <a:rPr lang="en-US" smtClean="0"/>
              <a:t>‹#›</a:t>
            </a:fld>
            <a:endParaRPr lang="en-US"/>
          </a:p>
        </p:txBody>
      </p:sp>
    </p:spTree>
    <p:extLst>
      <p:ext uri="{BB962C8B-B14F-4D97-AF65-F5344CB8AC3E}">
        <p14:creationId xmlns:p14="http://schemas.microsoft.com/office/powerpoint/2010/main" val="1873746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17D58B-75F5-493F-B9D3-F943CE4E990D}"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F4E22F-41A8-4B6D-8DF9-A59778309E61}" type="slidenum">
              <a:rPr lang="en-US" smtClean="0"/>
              <a:t>‹#›</a:t>
            </a:fld>
            <a:endParaRPr lang="en-US"/>
          </a:p>
        </p:txBody>
      </p:sp>
    </p:spTree>
    <p:extLst>
      <p:ext uri="{BB962C8B-B14F-4D97-AF65-F5344CB8AC3E}">
        <p14:creationId xmlns:p14="http://schemas.microsoft.com/office/powerpoint/2010/main" val="1520422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17D58B-75F5-493F-B9D3-F943CE4E990D}"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F4E22F-41A8-4B6D-8DF9-A59778309E61}" type="slidenum">
              <a:rPr lang="en-US" smtClean="0"/>
              <a:t>‹#›</a:t>
            </a:fld>
            <a:endParaRPr lang="en-US"/>
          </a:p>
        </p:txBody>
      </p:sp>
    </p:spTree>
    <p:extLst>
      <p:ext uri="{BB962C8B-B14F-4D97-AF65-F5344CB8AC3E}">
        <p14:creationId xmlns:p14="http://schemas.microsoft.com/office/powerpoint/2010/main" val="2710161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A17D58B-75F5-493F-B9D3-F943CE4E990D}" type="datetimeFigureOut">
              <a:rPr lang="en-US" smtClean="0"/>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F4E22F-41A8-4B6D-8DF9-A59778309E61}" type="slidenum">
              <a:rPr lang="en-US" smtClean="0"/>
              <a:t>‹#›</a:t>
            </a:fld>
            <a:endParaRPr lang="en-US"/>
          </a:p>
        </p:txBody>
      </p:sp>
    </p:spTree>
    <p:extLst>
      <p:ext uri="{BB962C8B-B14F-4D97-AF65-F5344CB8AC3E}">
        <p14:creationId xmlns:p14="http://schemas.microsoft.com/office/powerpoint/2010/main" val="2818297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A17D58B-75F5-493F-B9D3-F943CE4E990D}" type="datetimeFigureOut">
              <a:rPr lang="en-US" smtClean="0"/>
              <a:t>9/7/2022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F4E22F-41A8-4B6D-8DF9-A59778309E61}" type="slidenum">
              <a:rPr lang="en-US" smtClean="0"/>
              <a:t>‹#›</a:t>
            </a:fld>
            <a:endParaRPr lang="en-US"/>
          </a:p>
        </p:txBody>
      </p:sp>
    </p:spTree>
    <p:extLst>
      <p:ext uri="{BB962C8B-B14F-4D97-AF65-F5344CB8AC3E}">
        <p14:creationId xmlns:p14="http://schemas.microsoft.com/office/powerpoint/2010/main" val="948434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A17D58B-75F5-493F-B9D3-F943CE4E990D}" type="datetimeFigureOut">
              <a:rPr lang="en-US" smtClean="0"/>
              <a:t>9/7/2022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F4E22F-41A8-4B6D-8DF9-A59778309E61}" type="slidenum">
              <a:rPr lang="en-US" smtClean="0"/>
              <a:t>‹#›</a:t>
            </a:fld>
            <a:endParaRPr lang="en-US"/>
          </a:p>
        </p:txBody>
      </p:sp>
    </p:spTree>
    <p:extLst>
      <p:ext uri="{BB962C8B-B14F-4D97-AF65-F5344CB8AC3E}">
        <p14:creationId xmlns:p14="http://schemas.microsoft.com/office/powerpoint/2010/main" val="867344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17D58B-75F5-493F-B9D3-F943CE4E990D}" type="datetimeFigureOut">
              <a:rPr lang="en-US" smtClean="0"/>
              <a:t>9/7/2022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F4E22F-41A8-4B6D-8DF9-A59778309E61}" type="slidenum">
              <a:rPr lang="en-US" smtClean="0"/>
              <a:t>‹#›</a:t>
            </a:fld>
            <a:endParaRPr lang="en-US"/>
          </a:p>
        </p:txBody>
      </p:sp>
    </p:spTree>
    <p:extLst>
      <p:ext uri="{BB962C8B-B14F-4D97-AF65-F5344CB8AC3E}">
        <p14:creationId xmlns:p14="http://schemas.microsoft.com/office/powerpoint/2010/main" val="2479177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17D58B-75F5-493F-B9D3-F943CE4E990D}" type="datetimeFigureOut">
              <a:rPr lang="en-US" smtClean="0"/>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F4E22F-41A8-4B6D-8DF9-A59778309E61}" type="slidenum">
              <a:rPr lang="en-US" smtClean="0"/>
              <a:t>‹#›</a:t>
            </a:fld>
            <a:endParaRPr lang="en-US"/>
          </a:p>
        </p:txBody>
      </p:sp>
    </p:spTree>
    <p:extLst>
      <p:ext uri="{BB962C8B-B14F-4D97-AF65-F5344CB8AC3E}">
        <p14:creationId xmlns:p14="http://schemas.microsoft.com/office/powerpoint/2010/main" val="3493498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17D58B-75F5-493F-B9D3-F943CE4E990D}" type="datetimeFigureOut">
              <a:rPr lang="en-US" smtClean="0"/>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F4E22F-41A8-4B6D-8DF9-A59778309E61}" type="slidenum">
              <a:rPr lang="en-US" smtClean="0"/>
              <a:t>‹#›</a:t>
            </a:fld>
            <a:endParaRPr lang="en-US"/>
          </a:p>
        </p:txBody>
      </p:sp>
    </p:spTree>
    <p:extLst>
      <p:ext uri="{BB962C8B-B14F-4D97-AF65-F5344CB8AC3E}">
        <p14:creationId xmlns:p14="http://schemas.microsoft.com/office/powerpoint/2010/main" val="3842910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17D58B-75F5-493F-B9D3-F943CE4E990D}" type="datetimeFigureOut">
              <a:rPr lang="en-US" smtClean="0"/>
              <a:t>9/7/2022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F4E22F-41A8-4B6D-8DF9-A59778309E61}" type="slidenum">
              <a:rPr lang="en-US" smtClean="0"/>
              <a:t>‹#›</a:t>
            </a:fld>
            <a:endParaRPr lang="en-US"/>
          </a:p>
        </p:txBody>
      </p:sp>
    </p:spTree>
    <p:extLst>
      <p:ext uri="{BB962C8B-B14F-4D97-AF65-F5344CB8AC3E}">
        <p14:creationId xmlns:p14="http://schemas.microsoft.com/office/powerpoint/2010/main" val="36794219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2.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10.wdp"/><Relationship Id="rId4" Type="http://schemas.openxmlformats.org/officeDocument/2006/relationships/image" Target="../media/image25.png"/><Relationship Id="rId9" Type="http://schemas.microsoft.com/office/2007/relationships/hdphoto" Target="../media/hdphoto12.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0"/>
            <a:ext cx="7772400" cy="1219200"/>
          </a:xfrm>
        </p:spPr>
        <p:txBody>
          <a:bodyPr>
            <a:normAutofit fontScale="90000"/>
          </a:bodyPr>
          <a:lstStyle/>
          <a:p>
            <a:r>
              <a:rPr lang="en-US" dirty="0" smtClean="0">
                <a:solidFill>
                  <a:srgbClr val="FF0000"/>
                </a:solidFill>
                <a:latin typeface="Times New Roman" pitchFamily="18" charset="0"/>
                <a:cs typeface="Times New Roman" pitchFamily="18" charset="0"/>
              </a:rPr>
              <a:t/>
            </a:r>
            <a:br>
              <a:rPr lang="en-US" dirty="0" smtClean="0">
                <a:solidFill>
                  <a:srgbClr val="FF0000"/>
                </a:solidFill>
                <a:latin typeface="Times New Roman" pitchFamily="18" charset="0"/>
                <a:cs typeface="Times New Roman" pitchFamily="18" charset="0"/>
              </a:rPr>
            </a:br>
            <a:r>
              <a:rPr lang="en-US" dirty="0" smtClean="0">
                <a:solidFill>
                  <a:srgbClr val="FF0000"/>
                </a:solidFill>
                <a:latin typeface="Times New Roman" pitchFamily="18" charset="0"/>
                <a:cs typeface="Times New Roman" pitchFamily="18" charset="0"/>
              </a:rPr>
              <a:t>Digital Logic Families</a:t>
            </a:r>
            <a:br>
              <a:rPr lang="en-US" dirty="0" smtClean="0">
                <a:solidFill>
                  <a:srgbClr val="FF0000"/>
                </a:solidFill>
                <a:latin typeface="Times New Roman" pitchFamily="18" charset="0"/>
                <a:cs typeface="Times New Roman" pitchFamily="18" charset="0"/>
              </a:rPr>
            </a:br>
            <a:r>
              <a:rPr lang="en-US" sz="2700" i="1" u="sng" dirty="0">
                <a:solidFill>
                  <a:srgbClr val="7030A0"/>
                </a:solidFill>
                <a:latin typeface="Times New Roman" pitchFamily="18" charset="0"/>
                <a:cs typeface="Times New Roman" pitchFamily="18" charset="0"/>
              </a:rPr>
              <a:t>Q.1 What are the logic families ?</a:t>
            </a:r>
            <a:r>
              <a:rPr lang="en-US" b="1" i="1" u="sng" dirty="0">
                <a:solidFill>
                  <a:srgbClr val="7030A0"/>
                </a:solidFill>
                <a:latin typeface="Times New Roman" pitchFamily="18" charset="0"/>
                <a:cs typeface="Times New Roman" pitchFamily="18" charset="0"/>
              </a:rPr>
              <a:t/>
            </a:r>
            <a:br>
              <a:rPr lang="en-US" b="1" i="1" u="sng" dirty="0">
                <a:solidFill>
                  <a:srgbClr val="7030A0"/>
                </a:solidFill>
                <a:latin typeface="Times New Roman" pitchFamily="18" charset="0"/>
                <a:cs typeface="Times New Roman" pitchFamily="18" charset="0"/>
              </a:rPr>
            </a:br>
            <a:endParaRPr lang="en-US" dirty="0">
              <a:solidFill>
                <a:srgbClr val="FF0000"/>
              </a:solidFill>
              <a:latin typeface="Times New Roman" pitchFamily="18" charset="0"/>
              <a:cs typeface="Times New Roman" pitchFamily="18" charset="0"/>
            </a:endParaRPr>
          </a:p>
        </p:txBody>
      </p:sp>
      <p:sp>
        <p:nvSpPr>
          <p:cNvPr id="3" name="Subtitle 2"/>
          <p:cNvSpPr>
            <a:spLocks noGrp="1"/>
          </p:cNvSpPr>
          <p:nvPr>
            <p:ph type="subTitle" idx="1"/>
          </p:nvPr>
        </p:nvSpPr>
        <p:spPr>
          <a:xfrm>
            <a:off x="152400" y="1905000"/>
            <a:ext cx="8686800" cy="3581400"/>
          </a:xfrm>
        </p:spPr>
        <p:txBody>
          <a:bodyPr>
            <a:normAutofit/>
          </a:bodyPr>
          <a:lstStyle/>
          <a:p>
            <a:pPr marL="457200" indent="-457200" algn="l">
              <a:buFont typeface="+mj-lt"/>
              <a:buAutoNum type="arabicParenR"/>
            </a:pPr>
            <a:r>
              <a:rPr lang="en-US" sz="2400" dirty="0" smtClean="0">
                <a:solidFill>
                  <a:schemeClr val="tx1"/>
                </a:solidFill>
                <a:latin typeface="Times New Roman" pitchFamily="18" charset="0"/>
                <a:cs typeface="Times New Roman" pitchFamily="18" charset="0"/>
              </a:rPr>
              <a:t>Various digital </a:t>
            </a:r>
            <a:r>
              <a:rPr lang="en-US" sz="2400" dirty="0">
                <a:solidFill>
                  <a:schemeClr val="tx1"/>
                </a:solidFill>
                <a:latin typeface="Times New Roman" pitchFamily="18" charset="0"/>
                <a:cs typeface="Times New Roman" pitchFamily="18" charset="0"/>
              </a:rPr>
              <a:t>ICs available in market belong to various types. These types are known as "families". </a:t>
            </a:r>
            <a:endParaRPr lang="en-US" sz="2400" dirty="0" smtClean="0">
              <a:solidFill>
                <a:schemeClr val="tx1"/>
              </a:solidFill>
              <a:latin typeface="Times New Roman" pitchFamily="18" charset="0"/>
              <a:cs typeface="Times New Roman" pitchFamily="18" charset="0"/>
            </a:endParaRPr>
          </a:p>
          <a:p>
            <a:pPr marL="457200" indent="-457200" algn="l">
              <a:buFont typeface="+mj-lt"/>
              <a:buAutoNum type="arabicParenR"/>
            </a:pPr>
            <a:r>
              <a:rPr lang="en-US" sz="2400" dirty="0" smtClean="0">
                <a:solidFill>
                  <a:schemeClr val="tx1"/>
                </a:solidFill>
                <a:latin typeface="Times New Roman" pitchFamily="18" charset="0"/>
                <a:cs typeface="Times New Roman" pitchFamily="18" charset="0"/>
              </a:rPr>
              <a:t>Based </a:t>
            </a:r>
            <a:r>
              <a:rPr lang="en-US" sz="2400" dirty="0">
                <a:solidFill>
                  <a:schemeClr val="tx1"/>
                </a:solidFill>
                <a:latin typeface="Times New Roman" pitchFamily="18" charset="0"/>
                <a:cs typeface="Times New Roman" pitchFamily="18" charset="0"/>
              </a:rPr>
              <a:t>on the components and devices internally used, the digital IC families are named as RTL (Resistor transistor logic), TTL (Transistor </a:t>
            </a:r>
            <a:r>
              <a:rPr lang="en-US" sz="2400" dirty="0" err="1">
                <a:solidFill>
                  <a:schemeClr val="tx1"/>
                </a:solidFill>
                <a:latin typeface="Times New Roman" pitchFamily="18" charset="0"/>
                <a:cs typeface="Times New Roman" pitchFamily="18" charset="0"/>
              </a:rPr>
              <a:t>Transistor</a:t>
            </a:r>
            <a:r>
              <a:rPr lang="en-US" sz="2400" dirty="0">
                <a:solidFill>
                  <a:schemeClr val="tx1"/>
                </a:solidFill>
                <a:latin typeface="Times New Roman" pitchFamily="18" charset="0"/>
                <a:cs typeface="Times New Roman" pitchFamily="18" charset="0"/>
              </a:rPr>
              <a:t> Logic), DTL (Diode Transistor Logic), CMOS etc.</a:t>
            </a:r>
          </a:p>
          <a:p>
            <a:pPr algn="l"/>
            <a:endParaRPr lang="en-US" dirty="0"/>
          </a:p>
        </p:txBody>
      </p:sp>
    </p:spTree>
    <p:extLst>
      <p:ext uri="{BB962C8B-B14F-4D97-AF65-F5344CB8AC3E}">
        <p14:creationId xmlns:p14="http://schemas.microsoft.com/office/powerpoint/2010/main" val="7510915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latin typeface="Times New Roman" pitchFamily="18" charset="0"/>
                <a:cs typeface="Times New Roman" pitchFamily="18" charset="0"/>
              </a:rPr>
              <a:t>CMOS Logic:</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pPr marL="0" indent="0">
              <a:buNone/>
            </a:pPr>
            <a:endParaRPr lang="en-US" sz="2600" dirty="0">
              <a:latin typeface="Times New Roman" pitchFamily="18" charset="0"/>
              <a:cs typeface="Times New Roman" pitchFamily="18" charset="0"/>
            </a:endParaRPr>
          </a:p>
          <a:p>
            <a:r>
              <a:rPr lang="en-US" sz="2600" dirty="0">
                <a:latin typeface="Times New Roman" pitchFamily="18" charset="0"/>
                <a:cs typeface="Times New Roman" pitchFamily="18" charset="0"/>
              </a:rPr>
              <a:t>CMOS stands for complementary MOSFET. It is obtained by using a p-channel MOSFET and n-channel MOSFET simultaneously</a:t>
            </a:r>
            <a:r>
              <a:rPr lang="en-US" sz="2600" dirty="0" smtClean="0">
                <a:latin typeface="Times New Roman" pitchFamily="18" charset="0"/>
                <a:cs typeface="Times New Roman" pitchFamily="18" charset="0"/>
              </a:rPr>
              <a:t>.</a:t>
            </a:r>
            <a:r>
              <a:rPr lang="en-US" sz="2600" dirty="0">
                <a:latin typeface="Times New Roman" pitchFamily="18" charset="0"/>
                <a:cs typeface="Times New Roman" pitchFamily="18" charset="0"/>
              </a:rPr>
              <a:t/>
            </a:r>
            <a:br>
              <a:rPr lang="en-US" sz="2600" dirty="0">
                <a:latin typeface="Times New Roman" pitchFamily="18" charset="0"/>
                <a:cs typeface="Times New Roman" pitchFamily="18" charset="0"/>
              </a:rPr>
            </a:br>
            <a:endParaRPr lang="en-US" sz="2600" dirty="0">
              <a:latin typeface="Times New Roman" pitchFamily="18" charset="0"/>
              <a:cs typeface="Times New Roman" pitchFamily="18" charset="0"/>
            </a:endParaRPr>
          </a:p>
          <a:p>
            <a:r>
              <a:rPr lang="en-US" sz="2600" dirty="0">
                <a:latin typeface="Times New Roman" pitchFamily="18" charset="0"/>
                <a:cs typeface="Times New Roman" pitchFamily="18" charset="0"/>
              </a:rPr>
              <a:t>The p and n channel MOSFETs are connected in series, with their drains connected together and output taken from common drain </a:t>
            </a:r>
            <a:r>
              <a:rPr lang="en-US" sz="2600" dirty="0" smtClean="0">
                <a:latin typeface="Times New Roman" pitchFamily="18" charset="0"/>
                <a:cs typeface="Times New Roman" pitchFamily="18" charset="0"/>
              </a:rPr>
              <a:t>point</a:t>
            </a:r>
            <a:r>
              <a:rPr lang="en-US" sz="2600" dirty="0">
                <a:latin typeface="Times New Roman" pitchFamily="18" charset="0"/>
                <a:cs typeface="Times New Roman" pitchFamily="18" charset="0"/>
              </a:rPr>
              <a:t/>
            </a:r>
            <a:br>
              <a:rPr lang="en-US" sz="2600" dirty="0">
                <a:latin typeface="Times New Roman" pitchFamily="18" charset="0"/>
                <a:cs typeface="Times New Roman" pitchFamily="18" charset="0"/>
              </a:rPr>
            </a:br>
            <a:endParaRPr lang="en-US" sz="2600" dirty="0">
              <a:latin typeface="Times New Roman" pitchFamily="18" charset="0"/>
              <a:cs typeface="Times New Roman" pitchFamily="18" charset="0"/>
            </a:endParaRPr>
          </a:p>
          <a:p>
            <a:r>
              <a:rPr lang="en-US" sz="2600" dirty="0">
                <a:latin typeface="Times New Roman" pitchFamily="18" charset="0"/>
                <a:cs typeface="Times New Roman" pitchFamily="18" charset="0"/>
              </a:rPr>
              <a:t>Input is applied at the common gate terminal formed by connecting two gates together.</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5525035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i="1" u="sng" dirty="0">
                <a:solidFill>
                  <a:srgbClr val="7030A0"/>
                </a:solidFill>
                <a:latin typeface="Times New Roman" pitchFamily="18" charset="0"/>
                <a:cs typeface="Times New Roman" pitchFamily="18" charset="0"/>
              </a:rPr>
              <a:t>Write advantages of CMOS logic family.</a:t>
            </a:r>
          </a:p>
        </p:txBody>
      </p:sp>
      <p:sp>
        <p:nvSpPr>
          <p:cNvPr id="3" name="Content Placeholder 2"/>
          <p:cNvSpPr>
            <a:spLocks noGrp="1"/>
          </p:cNvSpPr>
          <p:nvPr>
            <p:ph idx="1"/>
          </p:nvPr>
        </p:nvSpPr>
        <p:spPr/>
        <p:txBody>
          <a:bodyPr>
            <a:normAutofit fontScale="77500" lnSpcReduction="20000"/>
          </a:bodyPr>
          <a:lstStyle/>
          <a:p>
            <a:pPr marL="514350" indent="-514350">
              <a:buFont typeface="+mj-lt"/>
              <a:buAutoNum type="arabicPeriod"/>
            </a:pPr>
            <a:r>
              <a:rPr lang="en-US" sz="2600" dirty="0" smtClean="0">
                <a:latin typeface="Times New Roman" pitchFamily="18" charset="0"/>
                <a:cs typeface="Times New Roman" pitchFamily="18" charset="0"/>
              </a:rPr>
              <a:t> </a:t>
            </a:r>
            <a:r>
              <a:rPr lang="en-US" sz="2600" dirty="0">
                <a:latin typeface="Times New Roman" pitchFamily="18" charset="0"/>
                <a:cs typeface="Times New Roman" pitchFamily="18" charset="0"/>
              </a:rPr>
              <a:t>Low power dissipation.</a:t>
            </a:r>
          </a:p>
          <a:p>
            <a:pPr marL="514350" indent="-514350">
              <a:buFont typeface="+mj-lt"/>
              <a:buAutoNum type="arabicPeriod"/>
            </a:pPr>
            <a:r>
              <a:rPr lang="en-US" sz="2600" dirty="0" smtClean="0">
                <a:latin typeface="Times New Roman" pitchFamily="18" charset="0"/>
                <a:cs typeface="Times New Roman" pitchFamily="18" charset="0"/>
              </a:rPr>
              <a:t>High </a:t>
            </a:r>
            <a:r>
              <a:rPr lang="en-US" sz="2600" dirty="0">
                <a:latin typeface="Times New Roman" pitchFamily="18" charset="0"/>
                <a:cs typeface="Times New Roman" pitchFamily="18" charset="0"/>
              </a:rPr>
              <a:t>fan out (typically 50).</a:t>
            </a:r>
          </a:p>
          <a:p>
            <a:pPr marL="514350" indent="-514350">
              <a:buFont typeface="+mj-lt"/>
              <a:buAutoNum type="arabicPeriod"/>
            </a:pPr>
            <a:r>
              <a:rPr lang="en-US" sz="2600" dirty="0" smtClean="0">
                <a:latin typeface="Times New Roman" pitchFamily="18" charset="0"/>
                <a:cs typeface="Times New Roman" pitchFamily="18" charset="0"/>
              </a:rPr>
              <a:t>High </a:t>
            </a:r>
            <a:r>
              <a:rPr lang="en-US" sz="2600" dirty="0">
                <a:latin typeface="Times New Roman" pitchFamily="18" charset="0"/>
                <a:cs typeface="Times New Roman" pitchFamily="18" charset="0"/>
              </a:rPr>
              <a:t>noise margin for higher values of </a:t>
            </a:r>
            <a:r>
              <a:rPr lang="en-US" sz="2600" dirty="0" smtClean="0">
                <a:latin typeface="Times New Roman" pitchFamily="18" charset="0"/>
                <a:cs typeface="Times New Roman" pitchFamily="18" charset="0"/>
              </a:rPr>
              <a:t>VDD</a:t>
            </a:r>
          </a:p>
          <a:p>
            <a:pPr marL="514350" indent="-514350">
              <a:buFont typeface="+mj-lt"/>
              <a:buAutoNum type="arabicPeriod"/>
            </a:pPr>
            <a:r>
              <a:rPr lang="en-US" sz="2600" dirty="0" smtClean="0">
                <a:latin typeface="Times New Roman" pitchFamily="18" charset="0"/>
                <a:cs typeface="Times New Roman" pitchFamily="18" charset="0"/>
              </a:rPr>
              <a:t>Capable </a:t>
            </a:r>
            <a:r>
              <a:rPr lang="en-US" sz="2600" dirty="0">
                <a:latin typeface="Times New Roman" pitchFamily="18" charset="0"/>
                <a:cs typeface="Times New Roman" pitchFamily="18" charset="0"/>
              </a:rPr>
              <a:t>of working over a wide range of supply voltage. </a:t>
            </a:r>
          </a:p>
          <a:p>
            <a:pPr marL="514350" indent="-514350">
              <a:buFont typeface="+mj-lt"/>
              <a:buAutoNum type="arabicPeriod"/>
            </a:pPr>
            <a:r>
              <a:rPr lang="en-US" sz="2600" dirty="0">
                <a:latin typeface="Times New Roman" pitchFamily="18" charset="0"/>
                <a:cs typeface="Times New Roman" pitchFamily="18" charset="0"/>
              </a:rPr>
              <a:t>Switching speeds comparable to those of TTL.</a:t>
            </a:r>
          </a:p>
          <a:p>
            <a:pPr marL="514350" indent="-514350">
              <a:buFont typeface="+mj-lt"/>
              <a:buAutoNum type="arabicPeriod"/>
            </a:pPr>
            <a:r>
              <a:rPr lang="en-US" sz="2600" dirty="0">
                <a:latin typeface="Times New Roman" pitchFamily="18" charset="0"/>
                <a:cs typeface="Times New Roman" pitchFamily="18" charset="0"/>
              </a:rPr>
              <a:t>High packaging density (more devices can be </a:t>
            </a:r>
            <a:r>
              <a:rPr lang="en-US" sz="2600" dirty="0" smtClean="0">
                <a:latin typeface="Times New Roman" pitchFamily="18" charset="0"/>
                <a:cs typeface="Times New Roman" pitchFamily="18" charset="0"/>
              </a:rPr>
              <a:t>accommodated in </a:t>
            </a:r>
            <a:r>
              <a:rPr lang="en-US" sz="2600" dirty="0">
                <a:latin typeface="Times New Roman" pitchFamily="18" charset="0"/>
                <a:cs typeface="Times New Roman" pitchFamily="18" charset="0"/>
              </a:rPr>
              <a:t>the same space) since MOS devices need less space</a:t>
            </a:r>
            <a:r>
              <a:rPr lang="en-US" sz="2600" dirty="0" smtClean="0">
                <a:latin typeface="Times New Roman" pitchFamily="18" charset="0"/>
                <a:cs typeface="Times New Roman" pitchFamily="18" charset="0"/>
              </a:rPr>
              <a:t>.</a:t>
            </a:r>
          </a:p>
          <a:p>
            <a:pPr marL="0" indent="0">
              <a:buNone/>
            </a:pPr>
            <a:endParaRPr lang="en-US" dirty="0">
              <a:latin typeface="Times New Roman" pitchFamily="18" charset="0"/>
              <a:cs typeface="Times New Roman" pitchFamily="18" charset="0"/>
            </a:endParaRPr>
          </a:p>
          <a:p>
            <a:pPr marL="0" indent="0">
              <a:buNone/>
            </a:pPr>
            <a:r>
              <a:rPr lang="en-US" i="1" u="sng" dirty="0" smtClean="0">
                <a:solidFill>
                  <a:srgbClr val="7030A0"/>
                </a:solidFill>
                <a:latin typeface="Times New Roman" pitchFamily="18" charset="0"/>
                <a:cs typeface="Times New Roman" pitchFamily="18" charset="0"/>
              </a:rPr>
              <a:t>Disadvantages </a:t>
            </a:r>
            <a:r>
              <a:rPr lang="en-US" i="1" u="sng" dirty="0">
                <a:solidFill>
                  <a:srgbClr val="7030A0"/>
                </a:solidFill>
                <a:latin typeface="Times New Roman" pitchFamily="18" charset="0"/>
                <a:cs typeface="Times New Roman" pitchFamily="18" charset="0"/>
              </a:rPr>
              <a:t>of CMOS</a:t>
            </a:r>
            <a:r>
              <a:rPr lang="en-US" dirty="0" smtClean="0">
                <a:solidFill>
                  <a:srgbClr val="7030A0"/>
                </a:solidFill>
                <a:latin typeface="Times New Roman" pitchFamily="18" charset="0"/>
                <a:cs typeface="Times New Roman" pitchFamily="18" charset="0"/>
              </a:rPr>
              <a:t>:</a:t>
            </a:r>
            <a:endParaRPr lang="en-US" dirty="0">
              <a:solidFill>
                <a:srgbClr val="7030A0"/>
              </a:solidFill>
              <a:latin typeface="Times New Roman" pitchFamily="18" charset="0"/>
              <a:cs typeface="Times New Roman" pitchFamily="18" charset="0"/>
            </a:endParaRPr>
          </a:p>
          <a:p>
            <a:pPr marL="0" indent="0">
              <a:buNone/>
            </a:pPr>
            <a:r>
              <a:rPr lang="en-US" dirty="0" smtClean="0">
                <a:latin typeface="Times New Roman" pitchFamily="18" charset="0"/>
                <a:cs typeface="Times New Roman" pitchFamily="18" charset="0"/>
              </a:rPr>
              <a:t>1</a:t>
            </a:r>
            <a:r>
              <a:rPr lang="en-US" dirty="0">
                <a:latin typeface="Times New Roman" pitchFamily="18" charset="0"/>
                <a:cs typeface="Times New Roman" pitchFamily="18" charset="0"/>
              </a:rPr>
              <a:t>. Propagation delays longer than those of TTL (25 to 100 </a:t>
            </a:r>
            <a:r>
              <a:rPr lang="en-US" dirty="0" err="1">
                <a:latin typeface="Times New Roman" pitchFamily="18" charset="0"/>
                <a:cs typeface="Times New Roman" pitchFamily="18" charset="0"/>
              </a:rPr>
              <a:t>nS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2. Slower than TTL</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3. CMOS ICS can get damaged due to static charge</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4. Need protection circuitry.</a:t>
            </a:r>
          </a:p>
          <a:p>
            <a:endParaRPr lang="en-US" dirty="0"/>
          </a:p>
        </p:txBody>
      </p:sp>
    </p:spTree>
    <p:extLst>
      <p:ext uri="{BB962C8B-B14F-4D97-AF65-F5344CB8AC3E}">
        <p14:creationId xmlns:p14="http://schemas.microsoft.com/office/powerpoint/2010/main" val="14206530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are TTL and CMOS with respect to speed, power dissipation, fan-in and  fan-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3225" y="477981"/>
            <a:ext cx="6269884" cy="315118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594532"/>
            <a:ext cx="6400800"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27791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smtClean="0">
                <a:solidFill>
                  <a:srgbClr val="FF0000"/>
                </a:solidFill>
                <a:latin typeface="Times New Roman" pitchFamily="18" charset="0"/>
                <a:cs typeface="Times New Roman" pitchFamily="18" charset="0"/>
              </a:rPr>
              <a:t>Digital Logic circuits</a:t>
            </a:r>
            <a:endParaRPr lang="en-US" b="1" dirty="0">
              <a:solidFill>
                <a:srgbClr val="FF0000"/>
              </a:solidFill>
            </a:endParaRPr>
          </a:p>
        </p:txBody>
      </p:sp>
      <p:sp>
        <p:nvSpPr>
          <p:cNvPr id="3" name="Content Placeholder 2"/>
          <p:cNvSpPr>
            <a:spLocks noGrp="1"/>
          </p:cNvSpPr>
          <p:nvPr>
            <p:ph idx="1"/>
          </p:nvPr>
        </p:nvSpPr>
        <p:spPr>
          <a:xfrm>
            <a:off x="457200" y="1143000"/>
            <a:ext cx="8229600" cy="4983163"/>
          </a:xfrm>
        </p:spPr>
        <p:txBody>
          <a:bodyPr>
            <a:normAutofit/>
          </a:bodyPr>
          <a:lstStyle/>
          <a:p>
            <a:r>
              <a:rPr lang="en-US" sz="2400" dirty="0" smtClean="0">
                <a:latin typeface="Times New Roman" pitchFamily="18" charset="0"/>
                <a:cs typeface="Times New Roman" pitchFamily="18" charset="0"/>
              </a:rPr>
              <a:t>Digital Logic circuits operate in the binary mode where each input and output is either 0 or 1.</a:t>
            </a:r>
          </a:p>
          <a:p>
            <a:r>
              <a:rPr lang="en-US" sz="2400" dirty="0" smtClean="0">
                <a:latin typeface="Times New Roman" pitchFamily="18" charset="0"/>
                <a:cs typeface="Times New Roman" pitchFamily="18" charset="0"/>
              </a:rPr>
              <a:t>The 0 and 1 do not represent actual numbers but instead represent the state of the voltage variable or logic level.</a:t>
            </a:r>
          </a:p>
          <a:p>
            <a:r>
              <a:rPr lang="en-US" sz="2400" dirty="0" smtClean="0">
                <a:latin typeface="Times New Roman" pitchFamily="18" charset="0"/>
                <a:cs typeface="Times New Roman" pitchFamily="18" charset="0"/>
              </a:rPr>
              <a:t>So in the digital logic field, several other terms are used synonymously with 0 and 1.</a:t>
            </a:r>
            <a:endParaRPr lang="en-US" sz="2400" dirty="0">
              <a:latin typeface="Times New Roman" pitchFamily="18" charset="0"/>
              <a:cs typeface="Times New Roman"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95871088"/>
              </p:ext>
            </p:extLst>
          </p:nvPr>
        </p:nvGraphicFramePr>
        <p:xfrm>
          <a:off x="1371600" y="3733800"/>
          <a:ext cx="6324600" cy="2362200"/>
        </p:xfrm>
        <a:graphic>
          <a:graphicData uri="http://schemas.openxmlformats.org/drawingml/2006/table">
            <a:tbl>
              <a:tblPr firstRow="1" bandRow="1">
                <a:tableStyleId>{5C22544A-7EE6-4342-B048-85BDC9FD1C3A}</a:tableStyleId>
              </a:tblPr>
              <a:tblGrid>
                <a:gridCol w="3162300"/>
                <a:gridCol w="3162300"/>
              </a:tblGrid>
              <a:tr h="472440">
                <a:tc>
                  <a:txBody>
                    <a:bodyPr/>
                    <a:lstStyle/>
                    <a:p>
                      <a:pPr algn="ctr"/>
                      <a:r>
                        <a:rPr lang="en-US" b="1" dirty="0" smtClean="0"/>
                        <a:t>LOGIC 1</a:t>
                      </a:r>
                      <a:endParaRPr lang="en-US" b="1" dirty="0"/>
                    </a:p>
                  </a:txBody>
                  <a:tcPr/>
                </a:tc>
                <a:tc>
                  <a:txBody>
                    <a:bodyPr/>
                    <a:lstStyle/>
                    <a:p>
                      <a:pPr algn="ctr"/>
                      <a:r>
                        <a:rPr lang="en-US" b="1" dirty="0" smtClean="0"/>
                        <a:t>LOGIC 0</a:t>
                      </a:r>
                      <a:endParaRPr lang="en-US" b="1" dirty="0"/>
                    </a:p>
                  </a:txBody>
                  <a:tcPr/>
                </a:tc>
              </a:tr>
              <a:tr h="472440">
                <a:tc>
                  <a:txBody>
                    <a:bodyPr/>
                    <a:lstStyle/>
                    <a:p>
                      <a:pPr algn="ctr"/>
                      <a:r>
                        <a:rPr lang="en-US" b="1" dirty="0" smtClean="0"/>
                        <a:t>HIGH</a:t>
                      </a:r>
                      <a:endParaRPr lang="en-US" b="1" dirty="0"/>
                    </a:p>
                  </a:txBody>
                  <a:tcPr/>
                </a:tc>
                <a:tc>
                  <a:txBody>
                    <a:bodyPr/>
                    <a:lstStyle/>
                    <a:p>
                      <a:pPr algn="ctr"/>
                      <a:r>
                        <a:rPr lang="en-US" b="1" dirty="0" smtClean="0"/>
                        <a:t>LOW</a:t>
                      </a:r>
                      <a:endParaRPr lang="en-US" b="1" dirty="0"/>
                    </a:p>
                  </a:txBody>
                  <a:tcPr/>
                </a:tc>
              </a:tr>
              <a:tr h="472440">
                <a:tc>
                  <a:txBody>
                    <a:bodyPr/>
                    <a:lstStyle/>
                    <a:p>
                      <a:pPr algn="ctr"/>
                      <a:r>
                        <a:rPr lang="en-US" b="1" dirty="0" smtClean="0"/>
                        <a:t>TRUE</a:t>
                      </a:r>
                      <a:endParaRPr lang="en-US" b="1" dirty="0"/>
                    </a:p>
                  </a:txBody>
                  <a:tcPr/>
                </a:tc>
                <a:tc>
                  <a:txBody>
                    <a:bodyPr/>
                    <a:lstStyle/>
                    <a:p>
                      <a:pPr algn="ctr"/>
                      <a:r>
                        <a:rPr lang="en-US" b="1" dirty="0" smtClean="0"/>
                        <a:t>FALSE</a:t>
                      </a:r>
                      <a:endParaRPr lang="en-US" b="1" dirty="0"/>
                    </a:p>
                  </a:txBody>
                  <a:tcPr/>
                </a:tc>
              </a:tr>
              <a:tr h="472440">
                <a:tc>
                  <a:txBody>
                    <a:bodyPr/>
                    <a:lstStyle/>
                    <a:p>
                      <a:pPr algn="ctr"/>
                      <a:r>
                        <a:rPr lang="en-US" b="1" dirty="0" smtClean="0"/>
                        <a:t>ON</a:t>
                      </a:r>
                      <a:endParaRPr lang="en-US" b="1" dirty="0"/>
                    </a:p>
                  </a:txBody>
                  <a:tcPr/>
                </a:tc>
                <a:tc>
                  <a:txBody>
                    <a:bodyPr/>
                    <a:lstStyle/>
                    <a:p>
                      <a:pPr algn="ctr"/>
                      <a:r>
                        <a:rPr lang="en-US" b="1" dirty="0" smtClean="0"/>
                        <a:t>OFF</a:t>
                      </a:r>
                      <a:endParaRPr lang="en-US" b="1" dirty="0"/>
                    </a:p>
                  </a:txBody>
                  <a:tcPr/>
                </a:tc>
              </a:tr>
              <a:tr h="472440">
                <a:tc>
                  <a:txBody>
                    <a:bodyPr/>
                    <a:lstStyle/>
                    <a:p>
                      <a:pPr algn="ctr"/>
                      <a:r>
                        <a:rPr lang="en-US" b="1" dirty="0" smtClean="0"/>
                        <a:t>+5V</a:t>
                      </a:r>
                      <a:endParaRPr lang="en-US" b="1" dirty="0"/>
                    </a:p>
                  </a:txBody>
                  <a:tcPr/>
                </a:tc>
                <a:tc>
                  <a:txBody>
                    <a:bodyPr/>
                    <a:lstStyle/>
                    <a:p>
                      <a:pPr algn="ctr"/>
                      <a:r>
                        <a:rPr lang="en-US" b="1" dirty="0" smtClean="0"/>
                        <a:t>0V</a:t>
                      </a:r>
                      <a:endParaRPr lang="en-US" b="1" dirty="0"/>
                    </a:p>
                  </a:txBody>
                  <a:tcPr/>
                </a:tc>
              </a:tr>
            </a:tbl>
          </a:graphicData>
        </a:graphic>
      </p:graphicFrame>
    </p:spTree>
    <p:extLst>
      <p:ext uri="{BB962C8B-B14F-4D97-AF65-F5344CB8AC3E}">
        <p14:creationId xmlns:p14="http://schemas.microsoft.com/office/powerpoint/2010/main" val="17869804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smtClean="0">
                <a:solidFill>
                  <a:srgbClr val="FF0000"/>
                </a:solidFill>
                <a:latin typeface="Times New Roman" pitchFamily="18" charset="0"/>
                <a:cs typeface="Times New Roman" pitchFamily="18" charset="0"/>
              </a:rPr>
              <a:t>Logic Gates</a:t>
            </a:r>
            <a:endParaRPr lang="en-US" b="1" dirty="0">
              <a:solidFill>
                <a:srgbClr val="FF0000"/>
              </a:solidFill>
              <a:latin typeface="Times New Roman" pitchFamily="18" charset="0"/>
              <a:cs typeface="Times New Roman" pitchFamily="18" charset="0"/>
            </a:endParaRP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6096000"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30909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ypes of Logic Gate&#10; NOT Gate&#10;– Output is the invert of the input;&#10;– Always one input.&#10; OR Gate&#10;– Output is the binary s..."/>
          <p:cNvPicPr>
            <a:picLocks noChangeAspect="1" noChangeArrowheads="1"/>
          </p:cNvPicPr>
          <p:nvPr/>
        </p:nvPicPr>
        <p:blipFill rotWithShape="1">
          <a:blip r:embed="rId2" cstate="print"/>
          <a:srcRect t="18654" b="10036"/>
          <a:stretch/>
        </p:blipFill>
        <p:spPr bwMode="auto">
          <a:xfrm>
            <a:off x="381000" y="381000"/>
            <a:ext cx="8382000" cy="5202383"/>
          </a:xfrm>
          <a:prstGeom prst="rect">
            <a:avLst/>
          </a:prstGeom>
          <a:noFill/>
        </p:spPr>
      </p:pic>
    </p:spTree>
    <p:extLst>
      <p:ext uri="{BB962C8B-B14F-4D97-AF65-F5344CB8AC3E}">
        <p14:creationId xmlns:p14="http://schemas.microsoft.com/office/powerpoint/2010/main" val="2286242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36" y="304800"/>
            <a:ext cx="8229600" cy="792162"/>
          </a:xfrm>
        </p:spPr>
        <p:txBody>
          <a:bodyPr>
            <a:noAutofit/>
          </a:bodyPr>
          <a:lstStyle/>
          <a:p>
            <a:r>
              <a:rPr lang="en-US" sz="2800" i="1" u="sng" dirty="0" smtClean="0">
                <a:solidFill>
                  <a:srgbClr val="7030A0"/>
                </a:solidFill>
                <a:latin typeface="Times New Roman" pitchFamily="18" charset="0"/>
                <a:cs typeface="Times New Roman" pitchFamily="18" charset="0"/>
              </a:rPr>
              <a:t>Q. Define any two characteristics of logic gates</a:t>
            </a:r>
            <a:endParaRPr lang="en-US" sz="2800" i="1" u="sng" dirty="0">
              <a:solidFill>
                <a:srgbClr val="7030A0"/>
              </a:solidFill>
              <a:latin typeface="Times New Roman" pitchFamily="18" charset="0"/>
              <a:cs typeface="Times New Roman" pitchFamily="18" charset="0"/>
            </a:endParaRPr>
          </a:p>
        </p:txBody>
      </p:sp>
      <p:sp>
        <p:nvSpPr>
          <p:cNvPr id="3" name="Content Placeholder 2"/>
          <p:cNvSpPr>
            <a:spLocks noGrp="1"/>
          </p:cNvSpPr>
          <p:nvPr>
            <p:ph idx="1"/>
          </p:nvPr>
        </p:nvSpPr>
        <p:spPr>
          <a:xfrm>
            <a:off x="0" y="1066800"/>
            <a:ext cx="8686800" cy="5059363"/>
          </a:xfrm>
        </p:spPr>
        <p:txBody>
          <a:bodyPr>
            <a:noAutofit/>
          </a:bodyPr>
          <a:lstStyle/>
          <a:p>
            <a:pPr marL="0" indent="0">
              <a:buNone/>
            </a:pPr>
            <a:endParaRPr lang="en-US" sz="1800" dirty="0" smtClean="0"/>
          </a:p>
          <a:p>
            <a:r>
              <a:rPr lang="en-US" sz="2000" dirty="0" smtClean="0">
                <a:latin typeface="Times New Roman" pitchFamily="18" charset="0"/>
                <a:cs typeface="Times New Roman" pitchFamily="18" charset="0"/>
              </a:rPr>
              <a:t>Logic gates are the logic circuits which act as the basic building blocks of any digital system. It is an </a:t>
            </a:r>
            <a:r>
              <a:rPr lang="en-US" sz="2000" b="1" dirty="0" smtClean="0">
                <a:latin typeface="Times New Roman" pitchFamily="18" charset="0"/>
                <a:cs typeface="Times New Roman" pitchFamily="18" charset="0"/>
              </a:rPr>
              <a:t>electronic circuit </a:t>
            </a:r>
            <a:r>
              <a:rPr lang="en-US" sz="2000" dirty="0" smtClean="0">
                <a:latin typeface="Times New Roman" pitchFamily="18" charset="0"/>
                <a:cs typeface="Times New Roman" pitchFamily="18" charset="0"/>
              </a:rPr>
              <a:t>having one or more than one inputs and only one output.</a:t>
            </a:r>
          </a:p>
          <a:p>
            <a:r>
              <a:rPr lang="en-US" sz="2000" dirty="0" smtClean="0">
                <a:latin typeface="Times New Roman" pitchFamily="18" charset="0"/>
                <a:cs typeface="Times New Roman" pitchFamily="18" charset="0"/>
              </a:rPr>
              <a:t>The relationship between the input and the output is based on a </a:t>
            </a:r>
            <a:r>
              <a:rPr lang="en-US" sz="2000" b="1" dirty="0" smtClean="0">
                <a:latin typeface="Times New Roman" pitchFamily="18" charset="0"/>
                <a:cs typeface="Times New Roman" pitchFamily="18" charset="0"/>
              </a:rPr>
              <a:t>"certain logic".</a:t>
            </a:r>
          </a:p>
          <a:p>
            <a:r>
              <a:rPr lang="en-US" sz="2000" dirty="0" smtClean="0">
                <a:latin typeface="Times New Roman" pitchFamily="18" charset="0"/>
                <a:cs typeface="Times New Roman" pitchFamily="18" charset="0"/>
              </a:rPr>
              <a:t>Depending on this logic, the gates are named as NOT gate, AND gate, OR, NAND, NOR etc. We have to use different laws, rules and theorems to analyze the digital circuits.</a:t>
            </a:r>
          </a:p>
          <a:p>
            <a:r>
              <a:rPr lang="en-US" sz="2000" dirty="0" smtClean="0">
                <a:latin typeface="Times New Roman" pitchFamily="18" charset="0"/>
                <a:cs typeface="Times New Roman" pitchFamily="18" charset="0"/>
              </a:rPr>
              <a:t> By connecting the gates, in different ways, we can build circuits </a:t>
            </a:r>
            <a:r>
              <a:rPr lang="en-US" sz="2000" b="1" dirty="0" smtClean="0">
                <a:latin typeface="Times New Roman" pitchFamily="18" charset="0"/>
                <a:cs typeface="Times New Roman" pitchFamily="18" charset="0"/>
              </a:rPr>
              <a:t>that can perform arithmetic and other functions associated with the human brain.</a:t>
            </a:r>
          </a:p>
          <a:p>
            <a:r>
              <a:rPr lang="en-US" sz="2000" dirty="0" smtClean="0">
                <a:latin typeface="Times New Roman" pitchFamily="18" charset="0"/>
                <a:cs typeface="Times New Roman" pitchFamily="18" charset="0"/>
              </a:rPr>
              <a:t>Because they simulate mental processes, gates are often called as </a:t>
            </a:r>
            <a:r>
              <a:rPr lang="en-US" sz="2000" b="1" dirty="0" smtClean="0">
                <a:latin typeface="Times New Roman" pitchFamily="18" charset="0"/>
                <a:cs typeface="Times New Roman" pitchFamily="18" charset="0"/>
              </a:rPr>
              <a:t>logic circuits</a:t>
            </a:r>
            <a:r>
              <a:rPr lang="en-US" sz="2000" dirty="0" smtClean="0">
                <a:latin typeface="Times New Roman" pitchFamily="18" charset="0"/>
                <a:cs typeface="Times New Roman" pitchFamily="18" charset="0"/>
              </a:rPr>
              <a:t>.</a:t>
            </a:r>
          </a:p>
          <a:p>
            <a:r>
              <a:rPr lang="en-US" sz="2000" dirty="0" smtClean="0">
                <a:latin typeface="Times New Roman" pitchFamily="18" charset="0"/>
                <a:cs typeface="Times New Roman" pitchFamily="18" charset="0"/>
              </a:rPr>
              <a:t>The two important characteristics of logic gates are: </a:t>
            </a:r>
            <a:r>
              <a:rPr lang="en-US" sz="2000" b="1" dirty="0" smtClean="0">
                <a:latin typeface="Times New Roman" pitchFamily="18" charset="0"/>
                <a:cs typeface="Times New Roman" pitchFamily="18" charset="0"/>
              </a:rPr>
              <a:t>Truth table and Boolean expression.</a:t>
            </a:r>
            <a:endParaRPr lang="en-US" sz="2000" dirty="0" smtClean="0">
              <a:latin typeface="Times New Roman" pitchFamily="18" charset="0"/>
              <a:cs typeface="Times New Roman" pitchFamily="18" charset="0"/>
            </a:endParaRPr>
          </a:p>
          <a:p>
            <a:endParaRPr lang="en-US" sz="1800" dirty="0"/>
          </a:p>
        </p:txBody>
      </p:sp>
    </p:spTree>
    <p:extLst>
      <p:ext uri="{BB962C8B-B14F-4D97-AF65-F5344CB8AC3E}">
        <p14:creationId xmlns:p14="http://schemas.microsoft.com/office/powerpoint/2010/main" val="194152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4525963"/>
          </a:xfrm>
        </p:spPr>
        <p:txBody>
          <a:bodyPr>
            <a:normAutofit/>
          </a:bodyPr>
          <a:lstStyle/>
          <a:p>
            <a:pPr marL="0" indent="0">
              <a:buNone/>
            </a:pPr>
            <a:r>
              <a:rPr lang="en-US" sz="2000" dirty="0" smtClean="0">
                <a:solidFill>
                  <a:srgbClr val="FF0000"/>
                </a:solidFill>
                <a:latin typeface="Times New Roman" pitchFamily="18" charset="0"/>
                <a:cs typeface="Times New Roman" pitchFamily="18" charset="0"/>
              </a:rPr>
              <a:t>Truth table :</a:t>
            </a:r>
          </a:p>
          <a:p>
            <a:r>
              <a:rPr lang="en-US" sz="2000" dirty="0" smtClean="0">
                <a:latin typeface="Times New Roman" pitchFamily="18" charset="0"/>
                <a:cs typeface="Times New Roman" pitchFamily="18" charset="0"/>
              </a:rPr>
              <a:t>The operation of a logic gate or a logic circuit can be best understood with the help of a table called "Truth Table". The truth table consists of all the possible combinations of the inputs and the corresponding state of output produced by that logic gate or logic circuit.</a:t>
            </a:r>
          </a:p>
          <a:p>
            <a:pPr marL="0" indent="0">
              <a:buNone/>
            </a:pPr>
            <a:r>
              <a:rPr lang="en-US" sz="2000" dirty="0" smtClean="0">
                <a:solidFill>
                  <a:srgbClr val="FF0000"/>
                </a:solidFill>
                <a:latin typeface="Times New Roman" pitchFamily="18" charset="0"/>
                <a:cs typeface="Times New Roman" pitchFamily="18" charset="0"/>
              </a:rPr>
              <a:t>Boolean expression </a:t>
            </a:r>
            <a:r>
              <a:rPr lang="en-US" sz="2000" dirty="0" smtClean="0">
                <a:latin typeface="Times New Roman" pitchFamily="18" charset="0"/>
                <a:cs typeface="Times New Roman" pitchFamily="18" charset="0"/>
              </a:rPr>
              <a:t>:</a:t>
            </a:r>
          </a:p>
          <a:p>
            <a:r>
              <a:rPr lang="en-US" sz="2000" dirty="0" smtClean="0">
                <a:latin typeface="Times New Roman" pitchFamily="18" charset="0"/>
                <a:cs typeface="Times New Roman" pitchFamily="18" charset="0"/>
              </a:rPr>
              <a:t>The relation between the inputs and the outputs of a gate can be expressed mathematically by means of the Boolean Expression.</a:t>
            </a:r>
          </a:p>
          <a:p>
            <a:endParaRPr lang="en-US" dirty="0"/>
          </a:p>
        </p:txBody>
      </p:sp>
    </p:spTree>
    <p:extLst>
      <p:ext uri="{BB962C8B-B14F-4D97-AF65-F5344CB8AC3E}">
        <p14:creationId xmlns:p14="http://schemas.microsoft.com/office/powerpoint/2010/main" val="157363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solidFill>
                  <a:srgbClr val="FF0000"/>
                </a:solidFill>
                <a:latin typeface="Times New Roman" pitchFamily="18" charset="0"/>
                <a:cs typeface="Times New Roman" pitchFamily="18" charset="0"/>
              </a:rPr>
              <a:t>Classification of Logic Gates</a:t>
            </a:r>
            <a:endParaRPr lang="en-US"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lgn="ctr">
              <a:buNone/>
            </a:pPr>
            <a:r>
              <a:rPr lang="en-US" b="1" dirty="0" smtClean="0">
                <a:latin typeface="Times New Roman" pitchFamily="18" charset="0"/>
                <a:cs typeface="Times New Roman" pitchFamily="18" charset="0"/>
              </a:rPr>
              <a:t>Logic gates</a:t>
            </a:r>
            <a:endParaRPr lang="en-US" b="1" dirty="0">
              <a:solidFill>
                <a:srgbClr val="7030A0"/>
              </a:solidFill>
              <a:latin typeface="Times New Roman" pitchFamily="18" charset="0"/>
              <a:cs typeface="Times New Roman" pitchFamily="18" charset="0"/>
            </a:endParaRPr>
          </a:p>
        </p:txBody>
      </p:sp>
      <p:cxnSp>
        <p:nvCxnSpPr>
          <p:cNvPr id="5" name="Straight Arrow Connector 4"/>
          <p:cNvCxnSpPr/>
          <p:nvPr/>
        </p:nvCxnSpPr>
        <p:spPr>
          <a:xfrm>
            <a:off x="4495800" y="2057400"/>
            <a:ext cx="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95400" y="2590800"/>
            <a:ext cx="6324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295400" y="2590800"/>
            <a:ext cx="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620000" y="2635827"/>
            <a:ext cx="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495800" y="2635827"/>
            <a:ext cx="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8200" y="3169227"/>
            <a:ext cx="8001000" cy="369332"/>
          </a:xfrm>
          <a:prstGeom prst="rect">
            <a:avLst/>
          </a:prstGeom>
          <a:noFill/>
        </p:spPr>
        <p:txBody>
          <a:bodyPr wrap="square" rtlCol="0">
            <a:spAutoFit/>
          </a:bodyPr>
          <a:lstStyle/>
          <a:p>
            <a:r>
              <a:rPr lang="en-US" b="1" dirty="0" smtClean="0">
                <a:latin typeface="Times New Roman" pitchFamily="18" charset="0"/>
                <a:cs typeface="Times New Roman" pitchFamily="18" charset="0"/>
              </a:rPr>
              <a:t>Basic                                                    Universal                                    Derived</a:t>
            </a:r>
            <a:endParaRPr lang="en-US" b="1" dirty="0">
              <a:latin typeface="Times New Roman" pitchFamily="18" charset="0"/>
              <a:cs typeface="Times New Roman" pitchFamily="18" charset="0"/>
            </a:endParaRPr>
          </a:p>
        </p:txBody>
      </p:sp>
      <p:cxnSp>
        <p:nvCxnSpPr>
          <p:cNvPr id="21" name="Straight Arrow Connector 20"/>
          <p:cNvCxnSpPr/>
          <p:nvPr/>
        </p:nvCxnSpPr>
        <p:spPr>
          <a:xfrm>
            <a:off x="1295400" y="3538559"/>
            <a:ext cx="0" cy="6524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626927" y="3537920"/>
            <a:ext cx="0" cy="6524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495800" y="3538559"/>
            <a:ext cx="0" cy="6524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90600" y="4225728"/>
            <a:ext cx="1219200" cy="923330"/>
          </a:xfrm>
          <a:prstGeom prst="rect">
            <a:avLst/>
          </a:prstGeom>
          <a:noFill/>
        </p:spPr>
        <p:txBody>
          <a:bodyPr wrap="square" rtlCol="0">
            <a:spAutoFit/>
          </a:bodyPr>
          <a:lstStyle/>
          <a:p>
            <a:r>
              <a:rPr lang="en-US" b="1" dirty="0" smtClean="0">
                <a:latin typeface="Times New Roman" pitchFamily="18" charset="0"/>
                <a:cs typeface="Times New Roman" pitchFamily="18" charset="0"/>
              </a:rPr>
              <a:t>NOT</a:t>
            </a:r>
          </a:p>
          <a:p>
            <a:r>
              <a:rPr lang="en-US" b="1" dirty="0" smtClean="0">
                <a:latin typeface="Times New Roman" pitchFamily="18" charset="0"/>
                <a:cs typeface="Times New Roman" pitchFamily="18" charset="0"/>
              </a:rPr>
              <a:t>OR </a:t>
            </a:r>
          </a:p>
          <a:p>
            <a:r>
              <a:rPr lang="en-US" b="1" dirty="0" smtClean="0">
                <a:latin typeface="Times New Roman" pitchFamily="18" charset="0"/>
                <a:cs typeface="Times New Roman" pitchFamily="18" charset="0"/>
              </a:rPr>
              <a:t>AND</a:t>
            </a:r>
            <a:endParaRPr lang="en-US" b="1" dirty="0">
              <a:latin typeface="Times New Roman" pitchFamily="18" charset="0"/>
              <a:cs typeface="Times New Roman" pitchFamily="18" charset="0"/>
            </a:endParaRPr>
          </a:p>
        </p:txBody>
      </p:sp>
      <p:sp>
        <p:nvSpPr>
          <p:cNvPr id="25" name="TextBox 24"/>
          <p:cNvSpPr txBox="1"/>
          <p:nvPr/>
        </p:nvSpPr>
        <p:spPr>
          <a:xfrm>
            <a:off x="4114800" y="4364227"/>
            <a:ext cx="1447800" cy="646331"/>
          </a:xfrm>
          <a:prstGeom prst="rect">
            <a:avLst/>
          </a:prstGeom>
          <a:noFill/>
        </p:spPr>
        <p:txBody>
          <a:bodyPr wrap="square" rtlCol="0">
            <a:spAutoFit/>
          </a:bodyPr>
          <a:lstStyle/>
          <a:p>
            <a:r>
              <a:rPr lang="en-US" b="1" dirty="0" smtClean="0">
                <a:latin typeface="Times New Roman" pitchFamily="18" charset="0"/>
                <a:cs typeface="Times New Roman" pitchFamily="18" charset="0"/>
              </a:rPr>
              <a:t>NAND</a:t>
            </a:r>
          </a:p>
          <a:p>
            <a:r>
              <a:rPr lang="en-US" b="1" dirty="0" smtClean="0">
                <a:latin typeface="Times New Roman" pitchFamily="18" charset="0"/>
                <a:cs typeface="Times New Roman" pitchFamily="18" charset="0"/>
              </a:rPr>
              <a:t>NOR</a:t>
            </a:r>
            <a:endParaRPr lang="en-US" b="1" dirty="0">
              <a:latin typeface="Times New Roman" pitchFamily="18" charset="0"/>
              <a:cs typeface="Times New Roman" pitchFamily="18" charset="0"/>
            </a:endParaRPr>
          </a:p>
        </p:txBody>
      </p:sp>
      <p:sp>
        <p:nvSpPr>
          <p:cNvPr id="26" name="TextBox 25"/>
          <p:cNvSpPr txBox="1"/>
          <p:nvPr/>
        </p:nvSpPr>
        <p:spPr>
          <a:xfrm>
            <a:off x="7315200" y="4412718"/>
            <a:ext cx="1295400" cy="646331"/>
          </a:xfrm>
          <a:prstGeom prst="rect">
            <a:avLst/>
          </a:prstGeom>
          <a:noFill/>
        </p:spPr>
        <p:txBody>
          <a:bodyPr wrap="square" rtlCol="0">
            <a:spAutoFit/>
          </a:bodyPr>
          <a:lstStyle/>
          <a:p>
            <a:r>
              <a:rPr lang="en-US" b="1" dirty="0" smtClean="0">
                <a:latin typeface="Times New Roman" pitchFamily="18" charset="0"/>
                <a:cs typeface="Times New Roman" pitchFamily="18" charset="0"/>
              </a:rPr>
              <a:t>EX-OR</a:t>
            </a:r>
          </a:p>
          <a:p>
            <a:r>
              <a:rPr lang="en-US" b="1" dirty="0" smtClean="0">
                <a:latin typeface="Times New Roman" pitchFamily="18" charset="0"/>
                <a:cs typeface="Times New Roman" pitchFamily="18" charset="0"/>
              </a:rPr>
              <a:t>EX-NOR</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26939966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171" t="54079" r="16224" b="17262"/>
          <a:stretch/>
        </p:blipFill>
        <p:spPr bwMode="auto">
          <a:xfrm>
            <a:off x="374073" y="5266821"/>
            <a:ext cx="8229600" cy="1411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81000" y="152400"/>
            <a:ext cx="8763000" cy="830997"/>
          </a:xfrm>
          <a:prstGeom prst="rect">
            <a:avLst/>
          </a:prstGeom>
          <a:noFill/>
        </p:spPr>
        <p:txBody>
          <a:bodyPr wrap="square" rtlCol="0">
            <a:spAutoFit/>
          </a:bodyPr>
          <a:lstStyle/>
          <a:p>
            <a:r>
              <a:rPr lang="en-US" sz="2400" i="1" u="sng" dirty="0" smtClean="0">
                <a:solidFill>
                  <a:srgbClr val="7030A0"/>
                </a:solidFill>
                <a:latin typeface="Times New Roman" pitchFamily="18" charset="0"/>
                <a:cs typeface="Times New Roman" pitchFamily="18" charset="0"/>
              </a:rPr>
              <a:t>Q. Define Basic gates with their symbols and truth table</a:t>
            </a:r>
          </a:p>
          <a:p>
            <a:endParaRPr lang="en-US" sz="2400" i="1" dirty="0">
              <a:solidFill>
                <a:srgbClr val="7030A0"/>
              </a:solidFill>
              <a:latin typeface="Times New Roman" pitchFamily="18" charset="0"/>
              <a:cs typeface="Times New Roman" pitchFamily="18" charset="0"/>
            </a:endParaRPr>
          </a:p>
        </p:txBody>
      </p:sp>
      <p:sp>
        <p:nvSpPr>
          <p:cNvPr id="3" name="TextBox 2"/>
          <p:cNvSpPr txBox="1"/>
          <p:nvPr/>
        </p:nvSpPr>
        <p:spPr>
          <a:xfrm>
            <a:off x="381000" y="983397"/>
            <a:ext cx="8763000" cy="3970318"/>
          </a:xfrm>
          <a:prstGeom prst="rect">
            <a:avLst/>
          </a:prstGeom>
          <a:noFill/>
        </p:spPr>
        <p:txBody>
          <a:bodyPr wrap="square" rtlCol="0">
            <a:spAutoFit/>
          </a:bodyPr>
          <a:lstStyle/>
          <a:p>
            <a:pPr marL="342900" indent="-342900">
              <a:buFont typeface="+mj-lt"/>
              <a:buAutoNum type="arabicParenR"/>
            </a:pPr>
            <a:r>
              <a:rPr lang="en-US" sz="2400" dirty="0">
                <a:latin typeface="Times New Roman" pitchFamily="18" charset="0"/>
                <a:cs typeface="Times New Roman" pitchFamily="18" charset="0"/>
              </a:rPr>
              <a:t>The NOT gate or Inverter is a logic gate having one input (A) and one output (Y). Its symbol and truth table are shown in Fig. </a:t>
            </a:r>
            <a:r>
              <a:rPr lang="en-US" sz="2400" dirty="0" smtClean="0">
                <a:latin typeface="Times New Roman" pitchFamily="18" charset="0"/>
                <a:cs typeface="Times New Roman" pitchFamily="18" charset="0"/>
              </a:rPr>
              <a:t>below</a:t>
            </a:r>
          </a:p>
          <a:p>
            <a:pPr marL="342900" indent="-342900">
              <a:buFont typeface="+mj-lt"/>
              <a:buAutoNum type="arabicParenR"/>
            </a:pPr>
            <a:endParaRPr lang="en-US" sz="2400" dirty="0" smtClean="0">
              <a:latin typeface="Times New Roman" pitchFamily="18" charset="0"/>
              <a:cs typeface="Times New Roman" pitchFamily="18" charset="0"/>
            </a:endParaRPr>
          </a:p>
          <a:p>
            <a:pPr marL="342900" indent="-342900">
              <a:buFont typeface="+mj-lt"/>
              <a:buAutoNum type="arabicParenR"/>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NOT gate is also known as an "Inverter" because its output is the inverted version or "complement" of its input. This is shown in the truth table of NOT gate</a:t>
            </a:r>
            <a:r>
              <a:rPr lang="en-US" sz="2400" dirty="0" smtClean="0">
                <a:latin typeface="Times New Roman" pitchFamily="18" charset="0"/>
                <a:cs typeface="Times New Roman" pitchFamily="18" charset="0"/>
              </a:rPr>
              <a:t>.</a:t>
            </a:r>
          </a:p>
          <a:p>
            <a:pPr marL="342900" indent="-342900">
              <a:buFont typeface="+mj-lt"/>
              <a:buAutoNum type="arabicParenR"/>
            </a:pPr>
            <a:endParaRPr lang="en-US" sz="2400" dirty="0">
              <a:latin typeface="Times New Roman" pitchFamily="18" charset="0"/>
              <a:cs typeface="Times New Roman" pitchFamily="18" charset="0"/>
            </a:endParaRPr>
          </a:p>
          <a:p>
            <a:pPr marL="342900" indent="-342900">
              <a:buFont typeface="+mj-lt"/>
              <a:buAutoNum type="arabicParenR"/>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bubble (o) in the symbol of a NOT gate indicates the inversion operation</a:t>
            </a:r>
          </a:p>
          <a:p>
            <a:endParaRPr lang="en-US" dirty="0" smtClean="0"/>
          </a:p>
          <a:p>
            <a:endParaRPr lang="en-US" dirty="0"/>
          </a:p>
        </p:txBody>
      </p:sp>
      <p:sp>
        <p:nvSpPr>
          <p:cNvPr id="4" name="TextBox 3"/>
          <p:cNvSpPr txBox="1"/>
          <p:nvPr/>
        </p:nvSpPr>
        <p:spPr>
          <a:xfrm>
            <a:off x="2057400" y="4648200"/>
            <a:ext cx="2133600" cy="646331"/>
          </a:xfrm>
          <a:prstGeom prst="rect">
            <a:avLst/>
          </a:prstGeom>
          <a:noFill/>
        </p:spPr>
        <p:txBody>
          <a:bodyPr wrap="square" rtlCol="0">
            <a:spAutoFit/>
          </a:bodyPr>
          <a:lstStyle/>
          <a:p>
            <a:r>
              <a:rPr lang="en-US" dirty="0">
                <a:latin typeface="Times New Roman" pitchFamily="18" charset="0"/>
                <a:cs typeface="Times New Roman" pitchFamily="18" charset="0"/>
              </a:rPr>
              <a:t>Bubble represents inversion</a:t>
            </a:r>
          </a:p>
        </p:txBody>
      </p:sp>
      <p:cxnSp>
        <p:nvCxnSpPr>
          <p:cNvPr id="6" name="Straight Arrow Connector 5"/>
          <p:cNvCxnSpPr/>
          <p:nvPr/>
        </p:nvCxnSpPr>
        <p:spPr>
          <a:xfrm flipH="1">
            <a:off x="2286000" y="5266821"/>
            <a:ext cx="76200" cy="6005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0" y="5555349"/>
            <a:ext cx="1219200" cy="369332"/>
          </a:xfrm>
          <a:prstGeom prst="rect">
            <a:avLst/>
          </a:prstGeom>
          <a:noFill/>
        </p:spPr>
        <p:txBody>
          <a:bodyPr wrap="square" rtlCol="0">
            <a:spAutoFit/>
          </a:bodyPr>
          <a:lstStyle/>
          <a:p>
            <a:r>
              <a:rPr lang="en-US" dirty="0"/>
              <a:t>Input A </a:t>
            </a:r>
          </a:p>
        </p:txBody>
      </p:sp>
      <p:sp>
        <p:nvSpPr>
          <p:cNvPr id="8" name="TextBox 7"/>
          <p:cNvSpPr txBox="1"/>
          <p:nvPr/>
        </p:nvSpPr>
        <p:spPr>
          <a:xfrm>
            <a:off x="2999509" y="5497744"/>
            <a:ext cx="1143000" cy="369332"/>
          </a:xfrm>
          <a:prstGeom prst="rect">
            <a:avLst/>
          </a:prstGeom>
          <a:noFill/>
        </p:spPr>
        <p:txBody>
          <a:bodyPr wrap="square" rtlCol="0">
            <a:spAutoFit/>
          </a:bodyPr>
          <a:lstStyle/>
          <a:p>
            <a:r>
              <a:rPr lang="en-US" dirty="0"/>
              <a:t>Output </a:t>
            </a:r>
            <a:r>
              <a:rPr lang="en-US" dirty="0" smtClean="0"/>
              <a:t>B</a:t>
            </a:r>
            <a:endParaRPr lang="en-US" dirty="0"/>
          </a:p>
        </p:txBody>
      </p:sp>
    </p:spTree>
    <p:extLst>
      <p:ext uri="{BB962C8B-B14F-4D97-AF65-F5344CB8AC3E}">
        <p14:creationId xmlns:p14="http://schemas.microsoft.com/office/powerpoint/2010/main" val="37994070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a:solidFill>
                  <a:srgbClr val="FF0000"/>
                </a:solidFill>
                <a:latin typeface="Times New Roman" pitchFamily="18" charset="0"/>
                <a:cs typeface="Times New Roman" pitchFamily="18" charset="0"/>
              </a:rPr>
              <a:t>Characteristics of Digital ICS</a:t>
            </a:r>
          </a:p>
        </p:txBody>
      </p:sp>
      <p:sp>
        <p:nvSpPr>
          <p:cNvPr id="3" name="Content Placeholder 2"/>
          <p:cNvSpPr>
            <a:spLocks noGrp="1"/>
          </p:cNvSpPr>
          <p:nvPr>
            <p:ph idx="1"/>
          </p:nvPr>
        </p:nvSpPr>
        <p:spPr>
          <a:xfrm>
            <a:off x="457200" y="838200"/>
            <a:ext cx="8229600" cy="5287963"/>
          </a:xfrm>
        </p:spPr>
        <p:txBody>
          <a:bodyPr/>
          <a:lstStyle/>
          <a:p>
            <a:pPr marL="0" indent="0" algn="ctr">
              <a:buNone/>
            </a:pPr>
            <a:r>
              <a:rPr lang="en-US" sz="2400" i="1" u="sng" dirty="0" smtClean="0">
                <a:solidFill>
                  <a:srgbClr val="7030A0"/>
                </a:solidFill>
                <a:latin typeface="Times New Roman" pitchFamily="18" charset="0"/>
                <a:cs typeface="Times New Roman" pitchFamily="18" charset="0"/>
              </a:rPr>
              <a:t>Define following terms:</a:t>
            </a:r>
          </a:p>
          <a:p>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Voltage </a:t>
            </a:r>
            <a:r>
              <a:rPr lang="en-US" sz="2400" dirty="0">
                <a:latin typeface="Times New Roman" pitchFamily="18" charset="0"/>
                <a:cs typeface="Times New Roman" pitchFamily="18" charset="0"/>
              </a:rPr>
              <a:t>parameters (Threshold levels): Ideally the input voltage levels of 0 V and +5 V (for TTL) are called as logic 0 and 1 levels respectively.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However </a:t>
            </a:r>
            <a:r>
              <a:rPr lang="en-US" sz="2400" dirty="0">
                <a:latin typeface="Times New Roman" pitchFamily="18" charset="0"/>
                <a:cs typeface="Times New Roman" pitchFamily="18" charset="0"/>
              </a:rPr>
              <a:t>practically we won't always observe or obtain the voltage levels matching exactly to these values.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Therefore </a:t>
            </a:r>
            <a:r>
              <a:rPr lang="en-US" sz="2400" dirty="0">
                <a:latin typeface="Times New Roman" pitchFamily="18" charset="0"/>
                <a:cs typeface="Times New Roman" pitchFamily="18" charset="0"/>
              </a:rPr>
              <a:t>it is necessary to define the worst case input voltages</a:t>
            </a:r>
          </a:p>
        </p:txBody>
      </p:sp>
    </p:spTree>
    <p:extLst>
      <p:ext uri="{BB962C8B-B14F-4D97-AF65-F5344CB8AC3E}">
        <p14:creationId xmlns:p14="http://schemas.microsoft.com/office/powerpoint/2010/main" val="30799938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287" t="52077" r="16113" b="15530"/>
          <a:stretch/>
        </p:blipFill>
        <p:spPr bwMode="auto">
          <a:xfrm>
            <a:off x="75704" y="4419600"/>
            <a:ext cx="8795657" cy="2059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93271" y="491836"/>
            <a:ext cx="8305800" cy="4462760"/>
          </a:xfrm>
          <a:prstGeom prst="rect">
            <a:avLst/>
          </a:prstGeom>
          <a:noFill/>
        </p:spPr>
        <p:txBody>
          <a:bodyPr wrap="square" rtlCol="0">
            <a:spAutoFit/>
          </a:bodyPr>
          <a:lstStyle/>
          <a:p>
            <a:r>
              <a:rPr lang="en-US" sz="2400" i="1" u="sng" dirty="0">
                <a:solidFill>
                  <a:srgbClr val="7030A0"/>
                </a:solidFill>
                <a:latin typeface="Times New Roman" pitchFamily="18" charset="0"/>
                <a:cs typeface="Times New Roman" pitchFamily="18" charset="0"/>
              </a:rPr>
              <a:t>Q. Define </a:t>
            </a:r>
            <a:r>
              <a:rPr lang="en-US" sz="2400" i="1" u="sng" dirty="0" smtClean="0">
                <a:solidFill>
                  <a:srgbClr val="7030A0"/>
                </a:solidFill>
                <a:latin typeface="Times New Roman" pitchFamily="18" charset="0"/>
                <a:cs typeface="Times New Roman" pitchFamily="18" charset="0"/>
              </a:rPr>
              <a:t>AND  </a:t>
            </a:r>
            <a:r>
              <a:rPr lang="en-US" sz="2400" i="1" u="sng" dirty="0">
                <a:solidFill>
                  <a:srgbClr val="7030A0"/>
                </a:solidFill>
                <a:latin typeface="Times New Roman" pitchFamily="18" charset="0"/>
                <a:cs typeface="Times New Roman" pitchFamily="18" charset="0"/>
              </a:rPr>
              <a:t>gate with  its symbol and truth table</a:t>
            </a:r>
          </a:p>
          <a:p>
            <a:endParaRPr lang="en-US" sz="2000" dirty="0" smtClean="0">
              <a:latin typeface="Times New Roman" pitchFamily="18" charset="0"/>
              <a:cs typeface="Times New Roman" pitchFamily="18" charset="0"/>
            </a:endParaRPr>
          </a:p>
          <a:p>
            <a:pPr marL="342900" indent="-342900">
              <a:buFont typeface="+mj-lt"/>
              <a:buAutoNum type="arabicParenR"/>
            </a:pPr>
            <a:r>
              <a:rPr lang="en-US" sz="2000" dirty="0">
                <a:latin typeface="Times New Roman" pitchFamily="18" charset="0"/>
                <a:cs typeface="Times New Roman" pitchFamily="18" charset="0"/>
              </a:rPr>
              <a:t>AND is one of the logic operators. It performs the logical multiplication on its inputs.</a:t>
            </a:r>
          </a:p>
          <a:p>
            <a:pPr marL="342900" indent="-342900">
              <a:buFont typeface="+mj-lt"/>
              <a:buAutoNum type="arabicParenR"/>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output is high (Y= 1) if and only if all the inputs to the AND gate are high (1). The output is low (0), if any one or more inputs are low (0). AND gate can have two or more inputs and only one output.</a:t>
            </a:r>
          </a:p>
          <a:p>
            <a:pPr marL="342900" indent="-342900">
              <a:buFont typeface="+mj-lt"/>
              <a:buAutoNum type="arabicParenR"/>
            </a:pPr>
            <a:r>
              <a:rPr lang="en-US" sz="2000" dirty="0">
                <a:latin typeface="Times New Roman" pitchFamily="18" charset="0"/>
                <a:cs typeface="Times New Roman" pitchFamily="18" charset="0"/>
              </a:rPr>
              <a:t>The logical symbol of a two input AND gate is as shown </a:t>
            </a:r>
            <a:r>
              <a:rPr lang="en-US" sz="2000" dirty="0" smtClean="0">
                <a:latin typeface="Times New Roman" pitchFamily="18" charset="0"/>
                <a:cs typeface="Times New Roman" pitchFamily="18" charset="0"/>
              </a:rPr>
              <a:t>below</a:t>
            </a:r>
          </a:p>
          <a:p>
            <a:pPr marL="342900" indent="-342900">
              <a:buFont typeface="+mj-lt"/>
              <a:buAutoNum type="arabicParenR"/>
            </a:pPr>
            <a:r>
              <a:rPr lang="en-US" dirty="0" smtClean="0">
                <a:latin typeface="Times New Roman" pitchFamily="18" charset="0"/>
                <a:cs typeface="Times New Roman" pitchFamily="18" charset="0"/>
              </a:rPr>
              <a:t>Boolean </a:t>
            </a:r>
            <a:r>
              <a:rPr lang="en-US" dirty="0">
                <a:latin typeface="Times New Roman" pitchFamily="18" charset="0"/>
                <a:cs typeface="Times New Roman" pitchFamily="18" charset="0"/>
              </a:rPr>
              <a:t>expression </a:t>
            </a:r>
            <a:r>
              <a:rPr lang="en-US" dirty="0" smtClean="0">
                <a:latin typeface="Times New Roman" pitchFamily="18" charset="0"/>
                <a:cs typeface="Times New Roman" pitchFamily="18" charset="0"/>
              </a:rPr>
              <a:t>: The </a:t>
            </a:r>
            <a:r>
              <a:rPr lang="en-US" dirty="0">
                <a:latin typeface="Times New Roman" pitchFamily="18" charset="0"/>
                <a:cs typeface="Times New Roman" pitchFamily="18" charset="0"/>
              </a:rPr>
              <a:t>expression relating the inputs (A. B) and output (Y) of a gate is called as the expression. The Boolean expression for an AND gate </a:t>
            </a:r>
            <a:r>
              <a:rPr lang="en-US" dirty="0" smtClean="0">
                <a:latin typeface="Times New Roman" pitchFamily="18" charset="0"/>
                <a:cs typeface="Times New Roman" pitchFamily="18" charset="0"/>
              </a:rPr>
              <a:t>is,</a:t>
            </a:r>
          </a:p>
          <a:p>
            <a:pPr algn="ctr"/>
            <a:r>
              <a:rPr lang="en-US" dirty="0" smtClean="0">
                <a:latin typeface="Times New Roman" pitchFamily="18" charset="0"/>
                <a:cs typeface="Times New Roman" pitchFamily="18" charset="0"/>
              </a:rPr>
              <a:t>Y </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A.B</a:t>
            </a:r>
            <a:endParaRPr lang="en-US"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where </a:t>
            </a:r>
            <a:r>
              <a:rPr lang="en-US" sz="2000" dirty="0">
                <a:latin typeface="Times New Roman" pitchFamily="18" charset="0"/>
                <a:cs typeface="Times New Roman" pitchFamily="18" charset="0"/>
              </a:rPr>
              <a:t>the "dot" between A and B represents multiplication</a:t>
            </a:r>
            <a:r>
              <a:rPr lang="en-US" sz="2800" dirty="0">
                <a:latin typeface="Times New Roman" pitchFamily="18" charset="0"/>
                <a:cs typeface="Times New Roman" pitchFamily="18" charset="0"/>
              </a:rPr>
              <a:t>.</a:t>
            </a:r>
          </a:p>
          <a:p>
            <a:pPr marL="342900" indent="-342900">
              <a:buFont typeface="+mj-lt"/>
              <a:buAutoNum type="arabicParenR"/>
            </a:pPr>
            <a:endParaRPr lang="en-US" sz="2000"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22528132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229600" cy="487362"/>
          </a:xfrm>
        </p:spPr>
        <p:txBody>
          <a:bodyPr>
            <a:normAutofit fontScale="90000"/>
          </a:bodyPr>
          <a:lstStyle/>
          <a:p>
            <a:r>
              <a:rPr lang="en-US" dirty="0" smtClean="0">
                <a:solidFill>
                  <a:srgbClr val="FF0000"/>
                </a:solidFill>
                <a:latin typeface="Times New Roman" pitchFamily="18" charset="0"/>
                <a:cs typeface="Times New Roman" pitchFamily="18" charset="0"/>
              </a:rPr>
              <a:t>Universal Gates</a:t>
            </a:r>
            <a:r>
              <a:rPr lang="en-US" u="sng" dirty="0" smtClean="0">
                <a:solidFill>
                  <a:srgbClr val="FF0000"/>
                </a:solidFill>
                <a:latin typeface="Times New Roman" pitchFamily="18" charset="0"/>
                <a:cs typeface="Times New Roman" pitchFamily="18" charset="0"/>
              </a:rPr>
              <a:t/>
            </a:r>
            <a:br>
              <a:rPr lang="en-US" u="sng" dirty="0" smtClean="0">
                <a:solidFill>
                  <a:srgbClr val="FF0000"/>
                </a:solidFill>
                <a:latin typeface="Times New Roman" pitchFamily="18" charset="0"/>
                <a:cs typeface="Times New Roman" pitchFamily="18" charset="0"/>
              </a:rPr>
            </a:br>
            <a:r>
              <a:rPr lang="en-US" sz="3100" i="1" u="sng" dirty="0" smtClean="0">
                <a:solidFill>
                  <a:srgbClr val="7030A0"/>
                </a:solidFill>
                <a:latin typeface="Times New Roman" pitchFamily="18" charset="0"/>
                <a:cs typeface="Times New Roman" pitchFamily="18" charset="0"/>
              </a:rPr>
              <a:t>Q. What are Universal gates ? Explain **</a:t>
            </a:r>
            <a:endParaRPr lang="en-US" i="1" u="sng" dirty="0">
              <a:solidFill>
                <a:srgbClr val="7030A0"/>
              </a:solidFill>
              <a:latin typeface="Times New Roman" pitchFamily="18" charset="0"/>
              <a:cs typeface="Times New Roman" pitchFamily="18" charset="0"/>
            </a:endParaRPr>
          </a:p>
        </p:txBody>
      </p:sp>
      <p:sp>
        <p:nvSpPr>
          <p:cNvPr id="3" name="Content Placeholder 2"/>
          <p:cNvSpPr>
            <a:spLocks noGrp="1"/>
          </p:cNvSpPr>
          <p:nvPr>
            <p:ph idx="1"/>
          </p:nvPr>
        </p:nvSpPr>
        <p:spPr>
          <a:xfrm>
            <a:off x="20782" y="1447800"/>
            <a:ext cx="8686800" cy="4983163"/>
          </a:xfrm>
        </p:spPr>
        <p:txBody>
          <a:bodyPr>
            <a:normAutofit/>
          </a:bodyPr>
          <a:lstStyle/>
          <a:p>
            <a:pPr marL="457200" indent="-457200">
              <a:buFont typeface="+mj-lt"/>
              <a:buAutoNum type="arabicPeriod"/>
            </a:pPr>
            <a:r>
              <a:rPr lang="en-US" sz="2400" dirty="0" smtClean="0">
                <a:latin typeface="Times New Roman" pitchFamily="18" charset="0"/>
                <a:cs typeface="Times New Roman" pitchFamily="18" charset="0"/>
              </a:rPr>
              <a:t>The </a:t>
            </a:r>
            <a:r>
              <a:rPr lang="en-US" sz="2400" b="1" dirty="0" smtClean="0">
                <a:solidFill>
                  <a:schemeClr val="tx2">
                    <a:lumMod val="75000"/>
                  </a:schemeClr>
                </a:solidFill>
                <a:latin typeface="Times New Roman" pitchFamily="18" charset="0"/>
                <a:cs typeface="Times New Roman" pitchFamily="18" charset="0"/>
              </a:rPr>
              <a:t>NAND</a:t>
            </a:r>
            <a:r>
              <a:rPr lang="en-US" sz="2400" dirty="0" smtClean="0">
                <a:solidFill>
                  <a:schemeClr val="tx2">
                    <a:lumMod val="75000"/>
                  </a:schemeClr>
                </a:solidFill>
                <a:latin typeface="Times New Roman" pitchFamily="18" charset="0"/>
                <a:cs typeface="Times New Roman" pitchFamily="18" charset="0"/>
              </a:rPr>
              <a:t> </a:t>
            </a:r>
            <a:r>
              <a:rPr lang="en-US" sz="2400" b="1" dirty="0" smtClean="0">
                <a:solidFill>
                  <a:schemeClr val="tx2">
                    <a:lumMod val="75000"/>
                  </a:schemeClr>
                </a:solidFill>
                <a:latin typeface="Times New Roman" pitchFamily="18" charset="0"/>
                <a:cs typeface="Times New Roman" pitchFamily="18" charset="0"/>
              </a:rPr>
              <a:t>and NOR </a:t>
            </a:r>
            <a:r>
              <a:rPr lang="en-US" sz="2400" dirty="0" smtClean="0">
                <a:latin typeface="Times New Roman" pitchFamily="18" charset="0"/>
                <a:cs typeface="Times New Roman" pitchFamily="18" charset="0"/>
              </a:rPr>
              <a:t>gates are called as </a:t>
            </a:r>
            <a:r>
              <a:rPr lang="en-US" sz="2400" b="1" dirty="0" smtClean="0">
                <a:solidFill>
                  <a:schemeClr val="tx2">
                    <a:lumMod val="75000"/>
                  </a:schemeClr>
                </a:solidFill>
                <a:latin typeface="Times New Roman" pitchFamily="18" charset="0"/>
                <a:cs typeface="Times New Roman" pitchFamily="18" charset="0"/>
              </a:rPr>
              <a:t>“Universal gates</a:t>
            </a:r>
            <a:r>
              <a:rPr lang="en-US" sz="2400" dirty="0" smtClean="0">
                <a:latin typeface="Times New Roman" pitchFamily="18" charset="0"/>
                <a:cs typeface="Times New Roman" pitchFamily="18" charset="0"/>
              </a:rPr>
              <a:t>” because</a:t>
            </a:r>
            <a:r>
              <a:rPr lang="en-US" sz="2400" b="1" dirty="0" smtClean="0">
                <a:latin typeface="Times New Roman" pitchFamily="18" charset="0"/>
                <a:cs typeface="Times New Roman" pitchFamily="18" charset="0"/>
              </a:rPr>
              <a:t> </a:t>
            </a:r>
            <a:r>
              <a:rPr lang="en-US" sz="2400" b="1" dirty="0" smtClean="0">
                <a:solidFill>
                  <a:schemeClr val="tx2">
                    <a:lumMod val="75000"/>
                  </a:schemeClr>
                </a:solidFill>
                <a:latin typeface="Times New Roman" pitchFamily="18" charset="0"/>
                <a:cs typeface="Times New Roman" pitchFamily="18" charset="0"/>
              </a:rPr>
              <a:t>it is possible to implement any Boolean expression </a:t>
            </a:r>
            <a:r>
              <a:rPr lang="en-US" sz="2400" dirty="0" smtClean="0">
                <a:latin typeface="Times New Roman" pitchFamily="18" charset="0"/>
                <a:cs typeface="Times New Roman" pitchFamily="18" charset="0"/>
              </a:rPr>
              <a:t>with the help of only NAND or NOR gates.</a:t>
            </a:r>
          </a:p>
          <a:p>
            <a:pPr marL="457200" indent="-457200">
              <a:buFont typeface="+mj-lt"/>
              <a:buAutoNum type="arabicPeriod"/>
            </a:pPr>
            <a:endParaRPr lang="en-US" sz="2400" dirty="0" smtClean="0">
              <a:latin typeface="Times New Roman" pitchFamily="18" charset="0"/>
              <a:cs typeface="Times New Roman" pitchFamily="18" charset="0"/>
            </a:endParaRPr>
          </a:p>
          <a:p>
            <a:pPr marL="457200" indent="-457200">
              <a:buFont typeface="+mj-lt"/>
              <a:buAutoNum type="arabicPeriod"/>
            </a:pPr>
            <a:r>
              <a:rPr lang="en-US" sz="2400" dirty="0" smtClean="0">
                <a:latin typeface="Times New Roman" pitchFamily="18" charset="0"/>
                <a:cs typeface="Times New Roman" pitchFamily="18" charset="0"/>
              </a:rPr>
              <a:t>Therefore </a:t>
            </a:r>
            <a:r>
              <a:rPr lang="en-US" sz="2400" b="1" dirty="0" smtClean="0">
                <a:solidFill>
                  <a:schemeClr val="tx2">
                    <a:lumMod val="75000"/>
                  </a:schemeClr>
                </a:solidFill>
                <a:latin typeface="Times New Roman" pitchFamily="18" charset="0"/>
                <a:cs typeface="Times New Roman" pitchFamily="18" charset="0"/>
              </a:rPr>
              <a:t>a user can build any logical circuit </a:t>
            </a:r>
            <a:r>
              <a:rPr lang="en-US" sz="2400" dirty="0" smtClean="0">
                <a:latin typeface="Times New Roman" pitchFamily="18" charset="0"/>
                <a:cs typeface="Times New Roman" pitchFamily="18" charset="0"/>
              </a:rPr>
              <a:t>with the help of </a:t>
            </a:r>
            <a:r>
              <a:rPr lang="en-US" sz="2400" b="1" dirty="0" smtClean="0">
                <a:solidFill>
                  <a:schemeClr val="tx2">
                    <a:lumMod val="75000"/>
                  </a:schemeClr>
                </a:solidFill>
                <a:latin typeface="Times New Roman" pitchFamily="18" charset="0"/>
                <a:cs typeface="Times New Roman" pitchFamily="18" charset="0"/>
              </a:rPr>
              <a:t>only NAND or only NOR gates</a:t>
            </a:r>
            <a:r>
              <a:rPr lang="en-US" sz="2400" dirty="0" smtClean="0">
                <a:latin typeface="Times New Roman" pitchFamily="18" charset="0"/>
                <a:cs typeface="Times New Roman" pitchFamily="18" charset="0"/>
              </a:rPr>
              <a:t>.</a:t>
            </a:r>
          </a:p>
          <a:p>
            <a:pPr marL="457200" indent="-457200">
              <a:buFont typeface="+mj-lt"/>
              <a:buAutoNum type="arabicPeriod"/>
            </a:pPr>
            <a:endParaRPr lang="en-US" sz="2400" dirty="0" smtClean="0">
              <a:latin typeface="Times New Roman" pitchFamily="18" charset="0"/>
              <a:cs typeface="Times New Roman" pitchFamily="18" charset="0"/>
            </a:endParaRPr>
          </a:p>
          <a:p>
            <a:pPr marL="457200" indent="-457200">
              <a:buFont typeface="+mj-lt"/>
              <a:buAutoNum type="arabicPeriod"/>
            </a:pPr>
            <a:r>
              <a:rPr lang="en-US" sz="2400" dirty="0" smtClean="0">
                <a:latin typeface="Times New Roman" pitchFamily="18" charset="0"/>
                <a:cs typeface="Times New Roman" pitchFamily="18" charset="0"/>
              </a:rPr>
              <a:t>This is a great advantage because a user will have to make a stock of only NAND or NOR gates ICs with him</a:t>
            </a:r>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09225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837" r="15331" b="18371"/>
          <a:stretch/>
        </p:blipFill>
        <p:spPr bwMode="auto">
          <a:xfrm>
            <a:off x="-13854" y="914400"/>
            <a:ext cx="8390266" cy="5514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3027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813" t="10245" r="15471" b="33600"/>
          <a:stretch/>
        </p:blipFill>
        <p:spPr bwMode="auto">
          <a:xfrm>
            <a:off x="1447800" y="3775363"/>
            <a:ext cx="5791200" cy="3075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3400" y="381000"/>
            <a:ext cx="7620000" cy="4031873"/>
          </a:xfrm>
          <a:prstGeom prst="rect">
            <a:avLst/>
          </a:prstGeom>
          <a:noFill/>
        </p:spPr>
        <p:txBody>
          <a:bodyPr wrap="square" rtlCol="0">
            <a:spAutoFit/>
          </a:bodyPr>
          <a:lstStyle/>
          <a:p>
            <a:pPr marL="342900" indent="-342900">
              <a:buFont typeface="+mj-lt"/>
              <a:buAutoNum type="arabicParenR"/>
            </a:pPr>
            <a:r>
              <a:rPr lang="en-US" sz="2000" dirty="0">
                <a:latin typeface="Times New Roman" pitchFamily="18" charset="0"/>
                <a:cs typeface="Times New Roman" pitchFamily="18" charset="0"/>
              </a:rPr>
              <a:t>The term NAND can be split as NOT-AND which means that the NAND operation can be implemented with the combination of an AND gate and a NOT gate i.e. inverter. </a:t>
            </a:r>
            <a:endParaRPr lang="en-US" sz="2000" dirty="0" smtClean="0">
              <a:latin typeface="Times New Roman" pitchFamily="18" charset="0"/>
              <a:cs typeface="Times New Roman" pitchFamily="18" charset="0"/>
            </a:endParaRPr>
          </a:p>
          <a:p>
            <a:pPr marL="342900" indent="-342900">
              <a:buFont typeface="+mj-lt"/>
              <a:buAutoNum type="arabicParenR"/>
            </a:pPr>
            <a:r>
              <a:rPr lang="en-US" sz="2000" dirty="0" smtClean="0">
                <a:latin typeface="Times New Roman" pitchFamily="18" charset="0"/>
                <a:cs typeface="Times New Roman" pitchFamily="18" charset="0"/>
              </a:rPr>
              <a:t>Thus </a:t>
            </a:r>
            <a:r>
              <a:rPr lang="en-US" sz="2000" dirty="0">
                <a:latin typeface="Times New Roman" pitchFamily="18" charset="0"/>
                <a:cs typeface="Times New Roman" pitchFamily="18" charset="0"/>
              </a:rPr>
              <a:t>a NAND gate is equivalent to an AND gate followed by an inverter as shown in Fig. </a:t>
            </a:r>
            <a:r>
              <a:rPr lang="en-US" sz="2000" dirty="0" smtClean="0">
                <a:latin typeface="Times New Roman" pitchFamily="18" charset="0"/>
                <a:cs typeface="Times New Roman" pitchFamily="18" charset="0"/>
              </a:rPr>
              <a:t>below</a:t>
            </a:r>
          </a:p>
          <a:p>
            <a:pPr marL="342900" indent="-342900">
              <a:buFont typeface="+mj-lt"/>
              <a:buAutoNum type="arabicParenR"/>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truth table of a two input NAND gate is shown </a:t>
            </a:r>
            <a:r>
              <a:rPr lang="en-US" sz="2000" dirty="0" smtClean="0">
                <a:latin typeface="Times New Roman" pitchFamily="18" charset="0"/>
                <a:cs typeface="Times New Roman" pitchFamily="18" charset="0"/>
              </a:rPr>
              <a:t>below</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which shows that the output is low (0) if </a:t>
            </a:r>
            <a:r>
              <a:rPr lang="en-US" sz="2000" dirty="0" smtClean="0">
                <a:latin typeface="Times New Roman" pitchFamily="18" charset="0"/>
                <a:cs typeface="Times New Roman" pitchFamily="18" charset="0"/>
              </a:rPr>
              <a:t>and only </a:t>
            </a:r>
            <a:r>
              <a:rPr lang="en-US" sz="2000" dirty="0">
                <a:latin typeface="Times New Roman" pitchFamily="18" charset="0"/>
                <a:cs typeface="Times New Roman" pitchFamily="18" charset="0"/>
              </a:rPr>
              <a:t>if both the inputs are high (1) simultaneously. For all other input combinations the output voltage will be high (1</a:t>
            </a:r>
            <a:r>
              <a:rPr lang="en-US" sz="2000" dirty="0" smtClean="0">
                <a:latin typeface="Times New Roman" pitchFamily="18" charset="0"/>
                <a:cs typeface="Times New Roman" pitchFamily="18" charset="0"/>
              </a:rPr>
              <a:t>).</a:t>
            </a:r>
          </a:p>
          <a:p>
            <a:pPr marL="342900" indent="-342900">
              <a:buFont typeface="+mj-lt"/>
              <a:buAutoNum type="arabicParenR"/>
            </a:pPr>
            <a:r>
              <a:rPr lang="en-US" sz="2000" dirty="0" smtClean="0">
                <a:latin typeface="Times New Roman" pitchFamily="18" charset="0"/>
                <a:cs typeface="Times New Roman" pitchFamily="18" charset="0"/>
              </a:rPr>
              <a:t>A </a:t>
            </a:r>
            <a:r>
              <a:rPr lang="en-US" sz="2000" dirty="0">
                <a:latin typeface="Times New Roman" pitchFamily="18" charset="0"/>
                <a:cs typeface="Times New Roman" pitchFamily="18" charset="0"/>
              </a:rPr>
              <a:t>NAND gate is called as "Universal Gate" because we can construct AND, OR and NOT gates using only NAND gates.</a:t>
            </a:r>
          </a:p>
          <a:p>
            <a:pPr marL="342900" indent="-342900">
              <a:buFont typeface="+mj-lt"/>
              <a:buAutoNum type="arabicParenR"/>
            </a:pPr>
            <a:r>
              <a:rPr lang="en-US" dirty="0"/>
              <a:t/>
            </a:r>
            <a:br>
              <a:rPr lang="en-US" dirty="0"/>
            </a:br>
            <a:endParaRPr lang="en-US" dirty="0"/>
          </a:p>
        </p:txBody>
      </p:sp>
    </p:spTree>
    <p:extLst>
      <p:ext uri="{BB962C8B-B14F-4D97-AF65-F5344CB8AC3E}">
        <p14:creationId xmlns:p14="http://schemas.microsoft.com/office/powerpoint/2010/main" val="10719108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398" r="15443" b="18056"/>
          <a:stretch/>
        </p:blipFill>
        <p:spPr bwMode="auto">
          <a:xfrm>
            <a:off x="685800" y="1362364"/>
            <a:ext cx="7543800" cy="546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23343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952" t="34753" r="17897" b="25597"/>
          <a:stretch/>
        </p:blipFill>
        <p:spPr bwMode="auto">
          <a:xfrm>
            <a:off x="1066800" y="4343400"/>
            <a:ext cx="7086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81000" y="304800"/>
            <a:ext cx="8229600" cy="3754874"/>
          </a:xfrm>
          <a:prstGeom prst="rect">
            <a:avLst/>
          </a:prstGeom>
          <a:noFill/>
        </p:spPr>
        <p:txBody>
          <a:bodyPr wrap="square" rtlCol="0">
            <a:spAutoFit/>
          </a:bodyPr>
          <a:lstStyle/>
          <a:p>
            <a:pPr marL="457200" indent="-457200">
              <a:buFont typeface="+mj-lt"/>
              <a:buAutoNum type="arabicParenR"/>
            </a:pPr>
            <a:r>
              <a:rPr lang="en-US" sz="2000" dirty="0">
                <a:latin typeface="Times New Roman" pitchFamily="18" charset="0"/>
                <a:cs typeface="Times New Roman" pitchFamily="18" charset="0"/>
              </a:rPr>
              <a:t>This is another universal gate</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marL="457200" indent="-457200">
              <a:buFont typeface="+mj-lt"/>
              <a:buAutoNum type="arabicParenR"/>
            </a:pPr>
            <a:r>
              <a:rPr lang="en-US" sz="2000" dirty="0">
                <a:latin typeface="Times New Roman" pitchFamily="18" charset="0"/>
                <a:cs typeface="Times New Roman" pitchFamily="18" charset="0"/>
              </a:rPr>
              <a:t>The word NOR can be split as NOT-OR which means that a NOR operation can be implemented with the combination of an OR gate and a NOT gate, i.e. inverter. Thus a NOR gate is equivalent to an OR gate followed by an inverter as shown in Fig. </a:t>
            </a:r>
          </a:p>
          <a:p>
            <a:pPr marL="457200" indent="-457200">
              <a:buFont typeface="+mj-lt"/>
              <a:buAutoNum type="arabicParenR"/>
            </a:pPr>
            <a:r>
              <a:rPr lang="en-US" sz="2000" dirty="0">
                <a:latin typeface="Times New Roman" pitchFamily="18" charset="0"/>
                <a:cs typeface="Times New Roman" pitchFamily="18" charset="0"/>
              </a:rPr>
              <a:t>The symbol of a two input NOR gate is shown in Fig. 3.10.1(a), where a bubble (o) on the output side represents inversion. The truth table of a two input NOR gate is shown </a:t>
            </a:r>
            <a:r>
              <a:rPr lang="en-US" sz="2000" dirty="0" smtClean="0">
                <a:latin typeface="Times New Roman" pitchFamily="18" charset="0"/>
                <a:cs typeface="Times New Roman" pitchFamily="18" charset="0"/>
              </a:rPr>
              <a:t>in</a:t>
            </a:r>
            <a:endParaRPr lang="en-US" sz="2000" dirty="0">
              <a:latin typeface="Times New Roman" pitchFamily="18" charset="0"/>
              <a:cs typeface="Times New Roman" pitchFamily="18" charset="0"/>
            </a:endParaRPr>
          </a:p>
          <a:p>
            <a:pPr marL="457200" indent="-457200">
              <a:buFont typeface="+mj-lt"/>
              <a:buAutoNum type="arabicParenR"/>
            </a:pPr>
            <a:r>
              <a:rPr lang="en-US" sz="2000" dirty="0">
                <a:latin typeface="Times New Roman" pitchFamily="18" charset="0"/>
                <a:cs typeface="Times New Roman" pitchFamily="18" charset="0"/>
              </a:rPr>
              <a:t>Fig. shows that "the output of a NOR gate is high (1) if and only if all its inputs are low (0) simultaneously". The output of a two input NOR gate is low (0) if any one or all the inputs are at high (1) level.</a:t>
            </a:r>
          </a:p>
          <a:p>
            <a:endParaRPr lang="en-US" dirty="0"/>
          </a:p>
        </p:txBody>
      </p:sp>
    </p:spTree>
    <p:extLst>
      <p:ext uri="{BB962C8B-B14F-4D97-AF65-F5344CB8AC3E}">
        <p14:creationId xmlns:p14="http://schemas.microsoft.com/office/powerpoint/2010/main" val="29354949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dirty="0">
                <a:solidFill>
                  <a:srgbClr val="FF0000"/>
                </a:solidFill>
                <a:latin typeface="Times New Roman" pitchFamily="18" charset="0"/>
                <a:cs typeface="Times New Roman" pitchFamily="18" charset="0"/>
              </a:rPr>
              <a:t>EX-OR and EX-NOR Gates :</a:t>
            </a:r>
            <a:br>
              <a:rPr lang="en-US" dirty="0">
                <a:solidFill>
                  <a:srgbClr val="FF0000"/>
                </a:solidFill>
                <a:latin typeface="Times New Roman" pitchFamily="18" charset="0"/>
                <a:cs typeface="Times New Roman" pitchFamily="18" charset="0"/>
              </a:rPr>
            </a:br>
            <a:endParaRPr lang="en-US"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buNone/>
            </a:pPr>
            <a:endParaRPr lang="en-US" dirty="0"/>
          </a:p>
          <a:p>
            <a:r>
              <a:rPr lang="en-US" sz="2400" dirty="0">
                <a:latin typeface="Times New Roman" pitchFamily="18" charset="0"/>
                <a:cs typeface="Times New Roman" pitchFamily="18" charset="0"/>
              </a:rPr>
              <a:t>EX-OR and EX-NOR gates are special type of gates. They can be used for applications such as half adder, full adder and </a:t>
            </a:r>
            <a:r>
              <a:rPr lang="en-US" sz="2400" dirty="0" err="1">
                <a:latin typeface="Times New Roman" pitchFamily="18" charset="0"/>
                <a:cs typeface="Times New Roman" pitchFamily="18" charset="0"/>
              </a:rPr>
              <a:t>subtractors</a:t>
            </a:r>
            <a:r>
              <a:rPr lang="en-US" sz="2400" dirty="0">
                <a:latin typeface="Times New Roman" pitchFamily="18" charset="0"/>
                <a:cs typeface="Times New Roman" pitchFamily="18" charset="0"/>
              </a:rPr>
              <a:t>.</a:t>
            </a:r>
          </a:p>
          <a:p>
            <a:r>
              <a:rPr lang="en-US" sz="2400" dirty="0">
                <a:latin typeface="Times New Roman" pitchFamily="18" charset="0"/>
                <a:cs typeface="Times New Roman" pitchFamily="18" charset="0"/>
              </a:rPr>
              <a:t>These gates are also called as </a:t>
            </a:r>
            <a:r>
              <a:rPr lang="en-US" sz="2400" dirty="0" smtClean="0">
                <a:latin typeface="Times New Roman" pitchFamily="18" charset="0"/>
                <a:cs typeface="Times New Roman" pitchFamily="18" charset="0"/>
              </a:rPr>
              <a:t>Derived </a:t>
            </a:r>
            <a:r>
              <a:rPr lang="en-US" sz="2400" dirty="0">
                <a:latin typeface="Times New Roman" pitchFamily="18" charset="0"/>
                <a:cs typeface="Times New Roman" pitchFamily="18" charset="0"/>
              </a:rPr>
              <a:t>gates</a:t>
            </a:r>
          </a:p>
          <a:p>
            <a:endParaRPr lang="en-US" dirty="0"/>
          </a:p>
        </p:txBody>
      </p:sp>
    </p:spTree>
    <p:extLst>
      <p:ext uri="{BB962C8B-B14F-4D97-AF65-F5344CB8AC3E}">
        <p14:creationId xmlns:p14="http://schemas.microsoft.com/office/powerpoint/2010/main" val="17482191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728" r="15668" b="18750"/>
          <a:stretch/>
        </p:blipFill>
        <p:spPr bwMode="auto">
          <a:xfrm>
            <a:off x="838200" y="2667000"/>
            <a:ext cx="7685809" cy="3513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477000" y="5450137"/>
            <a:ext cx="2362200" cy="523220"/>
          </a:xfrm>
          <a:prstGeom prst="rect">
            <a:avLst/>
          </a:prstGeom>
          <a:noFill/>
        </p:spPr>
        <p:txBody>
          <a:bodyPr wrap="square" rtlCol="0">
            <a:spAutoFit/>
          </a:bodyPr>
          <a:lstStyle/>
          <a:p>
            <a:r>
              <a:rPr lang="en-US" sz="2800" dirty="0" smtClean="0"/>
              <a:t> A B+A B</a:t>
            </a:r>
            <a:endParaRPr lang="en-US" sz="2800" dirty="0"/>
          </a:p>
        </p:txBody>
      </p:sp>
      <p:cxnSp>
        <p:nvCxnSpPr>
          <p:cNvPr id="4" name="Straight Connector 3"/>
          <p:cNvCxnSpPr/>
          <p:nvPr/>
        </p:nvCxnSpPr>
        <p:spPr>
          <a:xfrm>
            <a:off x="6705600" y="5491700"/>
            <a:ext cx="228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561118" y="5457064"/>
            <a:ext cx="2286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6200" y="228600"/>
            <a:ext cx="8763000" cy="2831544"/>
          </a:xfrm>
          <a:prstGeom prst="rect">
            <a:avLst/>
          </a:prstGeom>
          <a:noFill/>
        </p:spPr>
        <p:txBody>
          <a:bodyPr wrap="square" rtlCol="0">
            <a:spAutoFit/>
          </a:bodyPr>
          <a:lstStyle/>
          <a:p>
            <a:pPr marL="342900" indent="-342900">
              <a:buFont typeface="+mj-lt"/>
              <a:buAutoNum type="arabicPeriod"/>
            </a:pPr>
            <a:r>
              <a:rPr lang="en-US" sz="2000" dirty="0">
                <a:latin typeface="Times New Roman" pitchFamily="18" charset="0"/>
                <a:cs typeface="Times New Roman" pitchFamily="18" charset="0"/>
              </a:rPr>
              <a:t>The exclusive-OR gate is abbreviated as EX-OR gate or sometimes as X-OR </a:t>
            </a:r>
            <a:r>
              <a:rPr lang="en-US" sz="2000" dirty="0" smtClean="0">
                <a:latin typeface="Times New Roman" pitchFamily="18" charset="0"/>
                <a:cs typeface="Times New Roman" pitchFamily="18" charset="0"/>
              </a:rPr>
              <a:t>gate.</a:t>
            </a:r>
          </a:p>
          <a:p>
            <a:pPr marL="342900" indent="-342900">
              <a:buFont typeface="+mj-lt"/>
              <a:buAutoNum type="arabicPeriod"/>
            </a:pPr>
            <a:r>
              <a:rPr lang="en-US" sz="2000" dirty="0" smtClean="0">
                <a:latin typeface="Times New Roman" pitchFamily="18" charset="0"/>
                <a:cs typeface="Times New Roman" pitchFamily="18" charset="0"/>
              </a:rPr>
              <a:t>An </a:t>
            </a:r>
            <a:r>
              <a:rPr lang="en-US" sz="2000" dirty="0">
                <a:latin typeface="Times New Roman" pitchFamily="18" charset="0"/>
                <a:cs typeface="Times New Roman" pitchFamily="18" charset="0"/>
              </a:rPr>
              <a:t>EX-OR gate having two input terminals and one output terminal is shown in Fig.</a:t>
            </a:r>
          </a:p>
          <a:p>
            <a:pPr marL="342900" indent="-342900">
              <a:buFont typeface="+mj-lt"/>
              <a:buAutoNum type="arabicPeriod"/>
            </a:pPr>
            <a:r>
              <a:rPr lang="en-US" sz="2000" dirty="0">
                <a:latin typeface="Times New Roman" pitchFamily="18" charset="0"/>
                <a:cs typeface="Times New Roman" pitchFamily="18" charset="0"/>
              </a:rPr>
              <a:t>The truth table of a two input EX-OR gate is shown in Fig, which shows that, when both the inputs are at identical logic levels (A = B), the output is low (0) i.e. Y = 0 for A = B = 0 or A = B = 1, and the output is high (1) when A </a:t>
            </a:r>
            <a:r>
              <a:rPr lang="en-US" sz="2000" dirty="0" smtClean="0">
                <a:latin typeface="Times New Roman" pitchFamily="18" charset="0"/>
                <a:cs typeface="Times New Roman" pitchFamily="18" charset="0"/>
              </a:rPr>
              <a:t>and B</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are not equal.</a:t>
            </a:r>
            <a:endParaRPr lang="en-US" sz="2000"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38266592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394" t="10843" r="16224" b="15909"/>
          <a:stretch/>
        </p:blipFill>
        <p:spPr bwMode="auto">
          <a:xfrm>
            <a:off x="152400" y="3060144"/>
            <a:ext cx="8897258" cy="3603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878782" y="4953000"/>
            <a:ext cx="1981200" cy="584775"/>
          </a:xfrm>
          <a:prstGeom prst="rect">
            <a:avLst/>
          </a:prstGeom>
          <a:noFill/>
        </p:spPr>
        <p:txBody>
          <a:bodyPr wrap="square" rtlCol="0">
            <a:spAutoFit/>
          </a:bodyPr>
          <a:lstStyle/>
          <a:p>
            <a:r>
              <a:rPr lang="en-US" sz="3200" dirty="0" smtClean="0"/>
              <a:t>A B+A B</a:t>
            </a:r>
            <a:endParaRPr lang="en-US" sz="3200" dirty="0"/>
          </a:p>
        </p:txBody>
      </p:sp>
      <p:cxnSp>
        <p:nvCxnSpPr>
          <p:cNvPr id="4" name="Straight Connector 3"/>
          <p:cNvCxnSpPr/>
          <p:nvPr/>
        </p:nvCxnSpPr>
        <p:spPr>
          <a:xfrm>
            <a:off x="6858000" y="4994564"/>
            <a:ext cx="30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245926" y="4994564"/>
            <a:ext cx="3048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33400" y="228600"/>
            <a:ext cx="8516258" cy="2831544"/>
          </a:xfrm>
          <a:prstGeom prst="rect">
            <a:avLst/>
          </a:prstGeom>
          <a:noFill/>
        </p:spPr>
        <p:txBody>
          <a:bodyPr wrap="square" rtlCol="0">
            <a:spAutoFit/>
          </a:bodyPr>
          <a:lstStyle/>
          <a:p>
            <a:pPr marL="342900" indent="-342900">
              <a:buFont typeface="+mj-lt"/>
              <a:buAutoNum type="arabicParenR"/>
            </a:pPr>
            <a:r>
              <a:rPr lang="en-US" sz="2000" dirty="0">
                <a:latin typeface="Times New Roman" pitchFamily="18" charset="0"/>
                <a:cs typeface="Times New Roman" pitchFamily="18" charset="0"/>
              </a:rPr>
              <a:t>The word EX-NOR is a short form of exclusive-NOR. Exclusive-NOR means NOT-exclusive OR, so EX-NOR gate is equivalent to an EX-OR gate followed by a NOT gate</a:t>
            </a:r>
            <a:r>
              <a:rPr lang="en-US" sz="2000" dirty="0" smtClean="0">
                <a:latin typeface="Times New Roman" pitchFamily="18" charset="0"/>
                <a:cs typeface="Times New Roman" pitchFamily="18" charset="0"/>
              </a:rPr>
              <a:t>.</a:t>
            </a:r>
          </a:p>
          <a:p>
            <a:pPr marL="342900" indent="-342900">
              <a:buFont typeface="+mj-lt"/>
              <a:buAutoNum type="arabicParenR"/>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symbol for a two input EX-NOR gate is as shown in Fig. </a:t>
            </a:r>
            <a:r>
              <a:rPr lang="en-US" sz="2000" dirty="0" smtClean="0">
                <a:latin typeface="Times New Roman" pitchFamily="18" charset="0"/>
                <a:cs typeface="Times New Roman" pitchFamily="18" charset="0"/>
              </a:rPr>
              <a:t>and </a:t>
            </a:r>
            <a:r>
              <a:rPr lang="en-US" sz="2000" dirty="0">
                <a:latin typeface="Times New Roman" pitchFamily="18" charset="0"/>
                <a:cs typeface="Times New Roman" pitchFamily="18" charset="0"/>
              </a:rPr>
              <a:t>its truth table is given in Fig. </a:t>
            </a:r>
            <a:r>
              <a:rPr lang="en-US" sz="2000" dirty="0" smtClean="0">
                <a:latin typeface="Times New Roman" pitchFamily="18" charset="0"/>
                <a:cs typeface="Times New Roman" pitchFamily="18" charset="0"/>
              </a:rPr>
              <a:t>which </a:t>
            </a:r>
            <a:r>
              <a:rPr lang="en-US" sz="2000" dirty="0">
                <a:latin typeface="Times New Roman" pitchFamily="18" charset="0"/>
                <a:cs typeface="Times New Roman" pitchFamily="18" charset="0"/>
              </a:rPr>
              <a:t>shows that the output of an EX-NOR gate is high (1) if both the inputs are identical (A = B) and the output is low (0) if the inputs are not identical (A #B).</a:t>
            </a:r>
          </a:p>
          <a:p>
            <a:pPr marL="342900" indent="-342900">
              <a:buFont typeface="+mj-lt"/>
              <a:buAutoNum type="arabicParenR"/>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Boolean expression for an EX-NOR gate is given by,</a:t>
            </a:r>
          </a:p>
          <a:p>
            <a:endParaRPr lang="en-US" dirty="0"/>
          </a:p>
        </p:txBody>
      </p:sp>
    </p:spTree>
    <p:extLst>
      <p:ext uri="{BB962C8B-B14F-4D97-AF65-F5344CB8AC3E}">
        <p14:creationId xmlns:p14="http://schemas.microsoft.com/office/powerpoint/2010/main" val="4813588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cp\Downloads\IMG_20211006_110201.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colorTemperature colorTemp="4700"/>
                    </a14:imgEffect>
                    <a14:imgEffect>
                      <a14:brightnessContrast bright="20000" contrast="20000"/>
                    </a14:imgEffect>
                  </a14:imgLayer>
                </a14:imgProps>
              </a:ext>
              <a:ext uri="{28A0092B-C50C-407E-A947-70E740481C1C}">
                <a14:useLocalDpi xmlns:a14="http://schemas.microsoft.com/office/drawing/2010/main" val="0"/>
              </a:ext>
            </a:extLst>
          </a:blip>
          <a:srcRect l="14175" t="21617" r="31145" b="2828"/>
          <a:stretch/>
        </p:blipFill>
        <p:spPr bwMode="auto">
          <a:xfrm>
            <a:off x="2057400" y="1066800"/>
            <a:ext cx="4114800" cy="537556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4800" y="381000"/>
            <a:ext cx="8382000" cy="461665"/>
          </a:xfrm>
          <a:prstGeom prst="rect">
            <a:avLst/>
          </a:prstGeom>
          <a:noFill/>
        </p:spPr>
        <p:txBody>
          <a:bodyPr wrap="square" rtlCol="0">
            <a:spAutoFit/>
          </a:bodyPr>
          <a:lstStyle/>
          <a:p>
            <a:r>
              <a:rPr lang="en-US" sz="2400" i="1" u="sng" dirty="0" smtClean="0">
                <a:solidFill>
                  <a:srgbClr val="7030A0"/>
                </a:solidFill>
                <a:latin typeface="Times New Roman" pitchFamily="18" charset="0"/>
                <a:cs typeface="Times New Roman" pitchFamily="18" charset="0"/>
              </a:rPr>
              <a:t>Q. Draw symbols and logic expressions for all gates</a:t>
            </a:r>
            <a:endParaRPr lang="en-US" sz="2400" i="1" u="sng" dirty="0">
              <a:solidFill>
                <a:srgbClr val="7030A0"/>
              </a:solidFill>
              <a:latin typeface="Times New Roman" pitchFamily="18" charset="0"/>
              <a:cs typeface="Times New Roman" pitchFamily="18" charset="0"/>
            </a:endParaRPr>
          </a:p>
        </p:txBody>
      </p:sp>
    </p:spTree>
    <p:extLst>
      <p:ext uri="{BB962C8B-B14F-4D97-AF65-F5344CB8AC3E}">
        <p14:creationId xmlns:p14="http://schemas.microsoft.com/office/powerpoint/2010/main" val="32216106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4724400"/>
          </a:xfrm>
        </p:spPr>
        <p:txBody>
          <a:bodyPr>
            <a:normAutofit fontScale="47500" lnSpcReduction="20000"/>
          </a:bodyPr>
          <a:lstStyle/>
          <a:p>
            <a:pPr marL="742950" indent="-742950">
              <a:buFont typeface="+mj-lt"/>
              <a:buAutoNum type="arabicParenR"/>
            </a:pPr>
            <a:r>
              <a:rPr lang="en-US" sz="4000" b="1" dirty="0" smtClean="0">
                <a:latin typeface="Times New Roman" pitchFamily="18" charset="0"/>
                <a:cs typeface="Times New Roman" pitchFamily="18" charset="0"/>
              </a:rPr>
              <a:t>VIL(max)-Worst case </a:t>
            </a:r>
            <a:r>
              <a:rPr lang="en-US" sz="4000" b="1" dirty="0">
                <a:latin typeface="Times New Roman" pitchFamily="18" charset="0"/>
                <a:cs typeface="Times New Roman" pitchFamily="18" charset="0"/>
              </a:rPr>
              <a:t>low level input </a:t>
            </a:r>
            <a:r>
              <a:rPr lang="en-US" sz="4000" b="1" dirty="0" smtClean="0">
                <a:latin typeface="Times New Roman" pitchFamily="18" charset="0"/>
                <a:cs typeface="Times New Roman" pitchFamily="18" charset="0"/>
              </a:rPr>
              <a:t>voltage: </a:t>
            </a:r>
          </a:p>
          <a:p>
            <a:pPr marL="0" indent="0">
              <a:buNone/>
            </a:pPr>
            <a:r>
              <a:rPr lang="en-US" sz="4000" dirty="0" smtClean="0">
                <a:latin typeface="Times New Roman" pitchFamily="18" charset="0"/>
                <a:cs typeface="Times New Roman" pitchFamily="18" charset="0"/>
              </a:rPr>
              <a:t>This </a:t>
            </a:r>
            <a:r>
              <a:rPr lang="en-US" sz="4000" dirty="0">
                <a:latin typeface="Times New Roman" pitchFamily="18" charset="0"/>
                <a:cs typeface="Times New Roman" pitchFamily="18" charset="0"/>
              </a:rPr>
              <a:t>is the maximum value of input voltage which is to </a:t>
            </a:r>
            <a:r>
              <a:rPr lang="en-US" sz="4000" dirty="0" smtClean="0">
                <a:latin typeface="Times New Roman" pitchFamily="18" charset="0"/>
                <a:cs typeface="Times New Roman" pitchFamily="18" charset="0"/>
              </a:rPr>
              <a:t>be considered </a:t>
            </a:r>
            <a:r>
              <a:rPr lang="en-US" sz="4000" dirty="0">
                <a:latin typeface="Times New Roman" pitchFamily="18" charset="0"/>
                <a:cs typeface="Times New Roman" pitchFamily="18" charset="0"/>
              </a:rPr>
              <a:t>as a logic 0 level. If the input voltage is </a:t>
            </a:r>
            <a:r>
              <a:rPr lang="en-US" sz="4000" dirty="0" smtClean="0">
                <a:latin typeface="Times New Roman" pitchFamily="18" charset="0"/>
                <a:cs typeface="Times New Roman" pitchFamily="18" charset="0"/>
              </a:rPr>
              <a:t>higher than </a:t>
            </a:r>
            <a:r>
              <a:rPr lang="en-US" sz="4000" dirty="0">
                <a:latin typeface="Times New Roman" pitchFamily="18" charset="0"/>
                <a:cs typeface="Times New Roman" pitchFamily="18" charset="0"/>
              </a:rPr>
              <a:t>V₁, then it will not be treated as a low (0) </a:t>
            </a:r>
            <a:r>
              <a:rPr lang="en-US" sz="4000" dirty="0" smtClean="0">
                <a:latin typeface="Times New Roman" pitchFamily="18" charset="0"/>
                <a:cs typeface="Times New Roman" pitchFamily="18" charset="0"/>
              </a:rPr>
              <a:t>input level.</a:t>
            </a:r>
          </a:p>
          <a:p>
            <a:pPr marL="742950" indent="-742950">
              <a:buFont typeface="+mj-lt"/>
              <a:buAutoNum type="arabicParenR"/>
            </a:pPr>
            <a:r>
              <a:rPr lang="en-US" sz="4000" b="1" dirty="0" smtClean="0">
                <a:latin typeface="Times New Roman" pitchFamily="18" charset="0"/>
                <a:cs typeface="Times New Roman" pitchFamily="18" charset="0"/>
              </a:rPr>
              <a:t>VIL </a:t>
            </a:r>
            <a:r>
              <a:rPr lang="en-US" sz="4000" b="1" dirty="0">
                <a:latin typeface="Times New Roman" pitchFamily="18" charset="0"/>
                <a:cs typeface="Times New Roman" pitchFamily="18" charset="0"/>
              </a:rPr>
              <a:t>(min)Worst case high level input </a:t>
            </a:r>
            <a:r>
              <a:rPr lang="en-US" sz="4000" b="1" dirty="0" smtClean="0">
                <a:latin typeface="Times New Roman" pitchFamily="18" charset="0"/>
                <a:cs typeface="Times New Roman" pitchFamily="18" charset="0"/>
              </a:rPr>
              <a:t>voltage: </a:t>
            </a:r>
          </a:p>
          <a:p>
            <a:pPr marL="0" indent="0">
              <a:buNone/>
            </a:pPr>
            <a:r>
              <a:rPr lang="en-US" sz="4000" dirty="0" smtClean="0">
                <a:latin typeface="Times New Roman" pitchFamily="18" charset="0"/>
                <a:cs typeface="Times New Roman" pitchFamily="18" charset="0"/>
              </a:rPr>
              <a:t>This </a:t>
            </a:r>
            <a:r>
              <a:rPr lang="en-US" sz="4000" dirty="0">
                <a:latin typeface="Times New Roman" pitchFamily="18" charset="0"/>
                <a:cs typeface="Times New Roman" pitchFamily="18" charset="0"/>
              </a:rPr>
              <a:t>is the minimum value of the input voltage which is to </a:t>
            </a:r>
            <a:r>
              <a:rPr lang="en-US" sz="4000" dirty="0" smtClean="0">
                <a:latin typeface="Times New Roman" pitchFamily="18" charset="0"/>
                <a:cs typeface="Times New Roman" pitchFamily="18" charset="0"/>
              </a:rPr>
              <a:t>be considered </a:t>
            </a:r>
            <a:r>
              <a:rPr lang="en-US" sz="4000" dirty="0">
                <a:latin typeface="Times New Roman" pitchFamily="18" charset="0"/>
                <a:cs typeface="Times New Roman" pitchFamily="18" charset="0"/>
              </a:rPr>
              <a:t>as a logic 1 level. If the input voltage is lower </a:t>
            </a:r>
            <a:r>
              <a:rPr lang="en-US" sz="4000" dirty="0" smtClean="0">
                <a:latin typeface="Times New Roman" pitchFamily="18" charset="0"/>
                <a:cs typeface="Times New Roman" pitchFamily="18" charset="0"/>
              </a:rPr>
              <a:t>than </a:t>
            </a:r>
            <a:r>
              <a:rPr lang="en-US" sz="4000" dirty="0" err="1" smtClean="0">
                <a:latin typeface="Times New Roman" pitchFamily="18" charset="0"/>
                <a:cs typeface="Times New Roman" pitchFamily="18" charset="0"/>
              </a:rPr>
              <a:t>Vut</a:t>
            </a:r>
            <a:r>
              <a:rPr lang="en-US" sz="4000" dirty="0" smtClean="0">
                <a:latin typeface="Times New Roman" pitchFamily="18" charset="0"/>
                <a:cs typeface="Times New Roman" pitchFamily="18" charset="0"/>
              </a:rPr>
              <a:t> </a:t>
            </a:r>
            <a:r>
              <a:rPr lang="en-US" sz="4000" dirty="0">
                <a:latin typeface="Times New Roman" pitchFamily="18" charset="0"/>
                <a:cs typeface="Times New Roman" pitchFamily="18" charset="0"/>
              </a:rPr>
              <a:t>then it will not be treated as a High (1) </a:t>
            </a:r>
            <a:r>
              <a:rPr lang="en-US" sz="4000" dirty="0" smtClean="0">
                <a:latin typeface="Times New Roman" pitchFamily="18" charset="0"/>
                <a:cs typeface="Times New Roman" pitchFamily="18" charset="0"/>
              </a:rPr>
              <a:t>input.</a:t>
            </a:r>
          </a:p>
          <a:p>
            <a:pPr marL="742950" indent="-742950">
              <a:buFont typeface="+mj-lt"/>
              <a:buAutoNum type="arabicParenR"/>
            </a:pPr>
            <a:r>
              <a:rPr lang="en-US" sz="4000" b="1" dirty="0" err="1" smtClean="0">
                <a:latin typeface="Times New Roman" pitchFamily="18" charset="0"/>
                <a:cs typeface="Times New Roman" pitchFamily="18" charset="0"/>
              </a:rPr>
              <a:t>Vol</a:t>
            </a:r>
            <a:r>
              <a:rPr lang="en-US" sz="4000" b="1" dirty="0" smtClean="0">
                <a:latin typeface="Times New Roman" pitchFamily="18" charset="0"/>
                <a:cs typeface="Times New Roman" pitchFamily="18" charset="0"/>
              </a:rPr>
              <a:t> </a:t>
            </a:r>
            <a:r>
              <a:rPr lang="en-US" sz="4000" b="1" dirty="0">
                <a:latin typeface="Times New Roman" pitchFamily="18" charset="0"/>
                <a:cs typeface="Times New Roman" pitchFamily="18" charset="0"/>
              </a:rPr>
              <a:t>(min)-Worst case high level output </a:t>
            </a:r>
            <a:r>
              <a:rPr lang="en-US" sz="4000" b="1" dirty="0" smtClean="0">
                <a:latin typeface="Times New Roman" pitchFamily="18" charset="0"/>
                <a:cs typeface="Times New Roman" pitchFamily="18" charset="0"/>
              </a:rPr>
              <a:t>voltage: </a:t>
            </a:r>
          </a:p>
          <a:p>
            <a:pPr marL="0" indent="0">
              <a:buNone/>
            </a:pPr>
            <a:r>
              <a:rPr lang="en-US" sz="4000" dirty="0" smtClean="0">
                <a:latin typeface="Times New Roman" pitchFamily="18" charset="0"/>
                <a:cs typeface="Times New Roman" pitchFamily="18" charset="0"/>
              </a:rPr>
              <a:t>This </a:t>
            </a:r>
            <a:r>
              <a:rPr lang="en-US" sz="4000" dirty="0">
                <a:latin typeface="Times New Roman" pitchFamily="18" charset="0"/>
                <a:cs typeface="Times New Roman" pitchFamily="18" charset="0"/>
              </a:rPr>
              <a:t>is the minimum value of the output voltage which </a:t>
            </a:r>
            <a:r>
              <a:rPr lang="en-US" sz="4000" dirty="0" smtClean="0">
                <a:latin typeface="Times New Roman" pitchFamily="18" charset="0"/>
                <a:cs typeface="Times New Roman" pitchFamily="18" charset="0"/>
              </a:rPr>
              <a:t>will be </a:t>
            </a:r>
            <a:r>
              <a:rPr lang="en-US" sz="4000" dirty="0">
                <a:latin typeface="Times New Roman" pitchFamily="18" charset="0"/>
                <a:cs typeface="Times New Roman" pitchFamily="18" charset="0"/>
              </a:rPr>
              <a:t>considered as a logic HIGH (1) level. If the output </a:t>
            </a:r>
            <a:r>
              <a:rPr lang="en-US" sz="4000" dirty="0" smtClean="0">
                <a:latin typeface="Times New Roman" pitchFamily="18" charset="0"/>
                <a:cs typeface="Times New Roman" pitchFamily="18" charset="0"/>
              </a:rPr>
              <a:t>voltage is </a:t>
            </a:r>
            <a:r>
              <a:rPr lang="en-US" sz="4000" dirty="0">
                <a:latin typeface="Times New Roman" pitchFamily="18" charset="0"/>
                <a:cs typeface="Times New Roman" pitchFamily="18" charset="0"/>
              </a:rPr>
              <a:t>lower than this level then it won't be treated as a HIGH (</a:t>
            </a:r>
            <a:r>
              <a:rPr lang="en-US" sz="4000" dirty="0" smtClean="0">
                <a:latin typeface="Times New Roman" pitchFamily="18" charset="0"/>
                <a:cs typeface="Times New Roman" pitchFamily="18" charset="0"/>
              </a:rPr>
              <a:t>1) output.</a:t>
            </a:r>
          </a:p>
          <a:p>
            <a:pPr marL="742950" indent="-742950">
              <a:buFont typeface="+mj-lt"/>
              <a:buAutoNum type="arabicParenR"/>
            </a:pPr>
            <a:r>
              <a:rPr lang="en-US" sz="4000" b="1" dirty="0" smtClean="0">
                <a:latin typeface="Times New Roman" pitchFamily="18" charset="0"/>
                <a:cs typeface="Times New Roman" pitchFamily="18" charset="0"/>
              </a:rPr>
              <a:t>VOL </a:t>
            </a:r>
            <a:r>
              <a:rPr lang="en-US" sz="4000" b="1" dirty="0">
                <a:latin typeface="Times New Roman" pitchFamily="18" charset="0"/>
                <a:cs typeface="Times New Roman" pitchFamily="18" charset="0"/>
              </a:rPr>
              <a:t>Worst case low level output </a:t>
            </a:r>
            <a:r>
              <a:rPr lang="en-US" sz="4000" b="1" dirty="0" smtClean="0">
                <a:latin typeface="Times New Roman" pitchFamily="18" charset="0"/>
                <a:cs typeface="Times New Roman" pitchFamily="18" charset="0"/>
              </a:rPr>
              <a:t>voltage: </a:t>
            </a:r>
          </a:p>
          <a:p>
            <a:pPr marL="0" indent="0">
              <a:buNone/>
            </a:pPr>
            <a:r>
              <a:rPr lang="en-US" sz="4000" dirty="0" smtClean="0">
                <a:latin typeface="Times New Roman" pitchFamily="18" charset="0"/>
                <a:cs typeface="Times New Roman" pitchFamily="18" charset="0"/>
              </a:rPr>
              <a:t>This </a:t>
            </a:r>
            <a:r>
              <a:rPr lang="en-US" sz="4000" dirty="0">
                <a:latin typeface="Times New Roman" pitchFamily="18" charset="0"/>
                <a:cs typeface="Times New Roman" pitchFamily="18" charset="0"/>
              </a:rPr>
              <a:t>is the maximum value of the output voltage which will be considered as a logic LOW (0) level. If the output voltage is higher than this value then it won't be treated as a LOW (0) output. </a:t>
            </a:r>
            <a:endParaRPr lang="en-US" dirty="0">
              <a:latin typeface="Times New Roman" pitchFamily="18" charset="0"/>
              <a:cs typeface="Times New Roman" pitchFamily="18" charset="0"/>
            </a:endParaRPr>
          </a:p>
        </p:txBody>
      </p:sp>
      <p:pic>
        <p:nvPicPr>
          <p:cNvPr id="1026" name="Picture 2" descr="C:\Users\pcp\AppData\Local\Temp\IMG_20211006_100047.jpg"/>
          <p:cNvPicPr>
            <a:picLocks noChangeAspect="1" noChangeArrowheads="1"/>
          </p:cNvPicPr>
          <p:nvPr/>
        </p:nvPicPr>
        <p:blipFill rotWithShape="1">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l="7711" t="33939" r="14714" b="23031"/>
          <a:stretch/>
        </p:blipFill>
        <p:spPr bwMode="auto">
          <a:xfrm>
            <a:off x="5715000" y="4502727"/>
            <a:ext cx="2912966" cy="215438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pcp\AppData\Local\Temp\IMG_20211006_100032.jpg"/>
          <p:cNvPicPr>
            <a:picLocks noChangeAspect="1" noChangeArrowheads="1"/>
          </p:cNvPicPr>
          <p:nvPr/>
        </p:nvPicPr>
        <p:blipFill rotWithShape="1">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l="6902" t="46465" r="16330" b="13737"/>
          <a:stretch/>
        </p:blipFill>
        <p:spPr bwMode="auto">
          <a:xfrm>
            <a:off x="498763" y="4578549"/>
            <a:ext cx="3165764" cy="2188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7387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dirty="0" smtClean="0">
                <a:solidFill>
                  <a:srgbClr val="FF0000"/>
                </a:solidFill>
                <a:latin typeface="Times New Roman" pitchFamily="18" charset="0"/>
                <a:cs typeface="Times New Roman" pitchFamily="18" charset="0"/>
              </a:rPr>
              <a:t>Gate using more than 2 inputs</a:t>
            </a:r>
            <a:endParaRPr lang="en-US" dirty="0">
              <a:solidFill>
                <a:srgbClr val="FF0000"/>
              </a:solidFill>
              <a:latin typeface="Times New Roman" pitchFamily="18" charset="0"/>
              <a:cs typeface="Times New Roman" pitchFamily="18" charset="0"/>
            </a:endParaRPr>
          </a:p>
        </p:txBody>
      </p:sp>
      <p:pic>
        <p:nvPicPr>
          <p:cNvPr id="5122" name="Picture 2" descr="C:\Users\pcp\Downloads\IMG_20211006_113728.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5252" t="17576" r="19562" b="2021"/>
          <a:stretch/>
        </p:blipFill>
        <p:spPr bwMode="auto">
          <a:xfrm>
            <a:off x="2133600" y="1143000"/>
            <a:ext cx="5063836" cy="5514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0190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pcp\Downloads\IMG_20211006_113712.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1751" t="15758" r="27643"/>
          <a:stretch/>
        </p:blipFill>
        <p:spPr bwMode="auto">
          <a:xfrm>
            <a:off x="1828800" y="609600"/>
            <a:ext cx="5562599" cy="5777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9058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pcp\Downloads\IMG_20211006_113756 (1).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0135" t="8081" r="17407" b="18383"/>
          <a:stretch/>
        </p:blipFill>
        <p:spPr bwMode="auto">
          <a:xfrm>
            <a:off x="2209800" y="304800"/>
            <a:ext cx="4717474" cy="6383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7467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pcp\Downloads\IMG_20211006_113751.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0673" t="22829" r="14983" b="16768"/>
          <a:stretch/>
        </p:blipFill>
        <p:spPr bwMode="auto">
          <a:xfrm>
            <a:off x="2133600" y="1066800"/>
            <a:ext cx="4953000" cy="5365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1333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solidFill>
                  <a:srgbClr val="FF0000"/>
                </a:solidFill>
                <a:latin typeface="Times New Roman" pitchFamily="18" charset="0"/>
                <a:cs typeface="Times New Roman" pitchFamily="18" charset="0"/>
              </a:rPr>
              <a:t>NAND Gate as Universal gate</a:t>
            </a:r>
            <a:endParaRPr lang="en-US"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066800"/>
            <a:ext cx="8229600" cy="5059363"/>
          </a:xfrm>
        </p:spPr>
        <p:txBody>
          <a:bodyPr>
            <a:normAutofit/>
          </a:bodyPr>
          <a:lstStyle/>
          <a:p>
            <a:r>
              <a:rPr lang="en-US" sz="2400" i="1" u="sng" dirty="0" smtClean="0">
                <a:solidFill>
                  <a:srgbClr val="7030A0"/>
                </a:solidFill>
                <a:latin typeface="Times New Roman" pitchFamily="18" charset="0"/>
                <a:cs typeface="Times New Roman" pitchFamily="18" charset="0"/>
              </a:rPr>
              <a:t>NOT gate using NAND gate</a:t>
            </a:r>
            <a:endParaRPr lang="en-US" sz="2400" i="1" u="sng" dirty="0">
              <a:solidFill>
                <a:srgbClr val="7030A0"/>
              </a:solidFill>
              <a:latin typeface="Times New Roman" pitchFamily="18" charset="0"/>
              <a:cs typeface="Times New Roman" pitchFamily="18" charset="0"/>
            </a:endParaRPr>
          </a:p>
        </p:txBody>
      </p:sp>
      <p:pic>
        <p:nvPicPr>
          <p:cNvPr id="9218" name="Picture 2" descr="C:\Users\pcp\Downloads\IMG_20211006_115355.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4209" t="33131" r="10673" b="13131"/>
          <a:stretch/>
        </p:blipFill>
        <p:spPr bwMode="auto">
          <a:xfrm>
            <a:off x="1066800" y="1905000"/>
            <a:ext cx="4378037" cy="3685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2586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81000" y="1600199"/>
            <a:ext cx="3857625"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599709" y="1666875"/>
            <a:ext cx="3952875"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43984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solidFill>
                  <a:srgbClr val="FF0000"/>
                </a:solidFill>
                <a:latin typeface="Times New Roman" pitchFamily="18" charset="0"/>
                <a:cs typeface="Times New Roman" pitchFamily="18" charset="0"/>
              </a:rPr>
              <a:t>NOR Gate </a:t>
            </a:r>
            <a:r>
              <a:rPr lang="en-US" dirty="0">
                <a:solidFill>
                  <a:srgbClr val="FF0000"/>
                </a:solidFill>
                <a:latin typeface="Times New Roman" pitchFamily="18" charset="0"/>
                <a:cs typeface="Times New Roman" pitchFamily="18" charset="0"/>
              </a:rPr>
              <a:t>as Universal gate</a:t>
            </a:r>
            <a:endParaRPr lang="en-US" dirty="0"/>
          </a:p>
        </p:txBody>
      </p:sp>
      <p:pic>
        <p:nvPicPr>
          <p:cNvPr id="10243" name="Picture 3" descr="C:\Users\pcp\Downloads\IMG_20211006_115502.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23279"/>
          <a:stretch/>
        </p:blipFill>
        <p:spPr bwMode="auto">
          <a:xfrm>
            <a:off x="4876800" y="2819400"/>
            <a:ext cx="3771900" cy="385849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876800" y="2085109"/>
            <a:ext cx="37719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57199" y="1008784"/>
            <a:ext cx="3533775"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477981" y="4191000"/>
            <a:ext cx="359092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69447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b="1" u="sng" dirty="0" smtClean="0">
                <a:solidFill>
                  <a:srgbClr val="FF0000"/>
                </a:solidFill>
                <a:latin typeface="Times New Roman" pitchFamily="18" charset="0"/>
                <a:cs typeface="Times New Roman" pitchFamily="18" charset="0"/>
              </a:rPr>
              <a:t>Boolean Laws</a:t>
            </a:r>
            <a:br>
              <a:rPr lang="en-US" b="1" u="sng" dirty="0" smtClean="0">
                <a:solidFill>
                  <a:srgbClr val="FF0000"/>
                </a:solidFill>
                <a:latin typeface="Times New Roman" pitchFamily="18" charset="0"/>
                <a:cs typeface="Times New Roman" pitchFamily="18" charset="0"/>
              </a:rPr>
            </a:br>
            <a:r>
              <a:rPr lang="en-US" sz="2700" i="1" u="sng" dirty="0" smtClean="0">
                <a:solidFill>
                  <a:srgbClr val="7030A0"/>
                </a:solidFill>
                <a:latin typeface="Times New Roman" pitchFamily="18" charset="0"/>
                <a:cs typeface="Times New Roman" pitchFamily="18" charset="0"/>
              </a:rPr>
              <a:t>Q. State any four Boolean laws used to reduce Boolean Expression ****</a:t>
            </a:r>
            <a:endParaRPr lang="en-US" sz="2700" i="1" u="sng" dirty="0">
              <a:solidFill>
                <a:srgbClr val="7030A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600201"/>
            <a:ext cx="4419600" cy="2286000"/>
          </a:xfrm>
        </p:spPr>
        <p:txBody>
          <a:bodyPr>
            <a:normAutofit fontScale="70000" lnSpcReduction="20000"/>
          </a:bodyPr>
          <a:lstStyle/>
          <a:p>
            <a:pPr marL="514350" indent="-514350">
              <a:buFont typeface="+mj-lt"/>
              <a:buAutoNum type="arabicPeriod"/>
            </a:pPr>
            <a:r>
              <a:rPr lang="en-US" dirty="0" smtClean="0">
                <a:latin typeface="Times New Roman" pitchFamily="18" charset="0"/>
                <a:cs typeface="Times New Roman" pitchFamily="18" charset="0"/>
              </a:rPr>
              <a:t>Commutative </a:t>
            </a:r>
            <a:r>
              <a:rPr lang="en-US" dirty="0">
                <a:latin typeface="Times New Roman" pitchFamily="18" charset="0"/>
                <a:cs typeface="Times New Roman" pitchFamily="18" charset="0"/>
              </a:rPr>
              <a:t>law</a:t>
            </a:r>
            <a:r>
              <a:rPr lang="en-US" dirty="0" smtClean="0">
                <a:latin typeface="Times New Roman" pitchFamily="18" charset="0"/>
                <a:cs typeface="Times New Roman" pitchFamily="18" charset="0"/>
              </a:rPr>
              <a:t>. </a:t>
            </a:r>
          </a:p>
          <a:p>
            <a:pPr marL="514350" indent="-514350">
              <a:buFont typeface="+mj-lt"/>
              <a:buAutoNum type="arabicPeriod"/>
            </a:pPr>
            <a:r>
              <a:rPr lang="en-US" dirty="0" smtClean="0">
                <a:latin typeface="Times New Roman" pitchFamily="18" charset="0"/>
                <a:cs typeface="Times New Roman" pitchFamily="18" charset="0"/>
              </a:rPr>
              <a:t>Associative law.</a:t>
            </a:r>
          </a:p>
          <a:p>
            <a:pPr marL="514350" indent="-514350">
              <a:buFont typeface="+mj-lt"/>
              <a:buAutoNum type="arabicPeriod"/>
            </a:pPr>
            <a:r>
              <a:rPr lang="en-US" dirty="0" smtClean="0">
                <a:latin typeface="Times New Roman" pitchFamily="18" charset="0"/>
                <a:cs typeface="Times New Roman" pitchFamily="18" charset="0"/>
              </a:rPr>
              <a:t>Distributive </a:t>
            </a:r>
            <a:r>
              <a:rPr lang="en-US" dirty="0">
                <a:latin typeface="Times New Roman" pitchFamily="18" charset="0"/>
                <a:cs typeface="Times New Roman" pitchFamily="18" charset="0"/>
              </a:rPr>
              <a:t>law</a:t>
            </a:r>
            <a:r>
              <a:rPr lang="en-US" dirty="0" smtClean="0">
                <a:latin typeface="Times New Roman" pitchFamily="18" charset="0"/>
                <a:cs typeface="Times New Roman" pitchFamily="18" charset="0"/>
              </a:rPr>
              <a:t>. </a:t>
            </a:r>
          </a:p>
          <a:p>
            <a:pPr marL="514350" indent="-514350">
              <a:buFont typeface="+mj-lt"/>
              <a:buAutoNum type="arabicPeriod"/>
            </a:pPr>
            <a:r>
              <a:rPr lang="en-US" dirty="0" smtClean="0">
                <a:latin typeface="Times New Roman" pitchFamily="18" charset="0"/>
                <a:cs typeface="Times New Roman" pitchFamily="18" charset="0"/>
              </a:rPr>
              <a:t>OR </a:t>
            </a:r>
            <a:r>
              <a:rPr lang="en-US" dirty="0">
                <a:latin typeface="Times New Roman" pitchFamily="18" charset="0"/>
                <a:cs typeface="Times New Roman" pitchFamily="18" charset="0"/>
              </a:rPr>
              <a:t>law</a:t>
            </a:r>
            <a:r>
              <a:rPr lang="en-US" dirty="0" smtClean="0">
                <a:latin typeface="Times New Roman" pitchFamily="18" charset="0"/>
                <a:cs typeface="Times New Roman" pitchFamily="18" charset="0"/>
              </a:rPr>
              <a:t>.</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marL="514350" indent="-514350">
              <a:buFont typeface="+mj-lt"/>
              <a:buAutoNum type="arabicPeriod"/>
            </a:pPr>
            <a:r>
              <a:rPr lang="en-US" dirty="0" smtClean="0">
                <a:latin typeface="Times New Roman" pitchFamily="18" charset="0"/>
                <a:cs typeface="Times New Roman" pitchFamily="18" charset="0"/>
              </a:rPr>
              <a:t>AND law</a:t>
            </a:r>
          </a:p>
          <a:p>
            <a:pPr marL="514350" indent="-514350">
              <a:buFont typeface="+mj-lt"/>
              <a:buAutoNum type="arabicPeriod"/>
            </a:pP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INVERSION </a:t>
            </a:r>
            <a:r>
              <a:rPr lang="en-US" dirty="0" smtClean="0">
                <a:latin typeface="Times New Roman" pitchFamily="18" charset="0"/>
                <a:cs typeface="Times New Roman" pitchFamily="18" charset="0"/>
              </a:rPr>
              <a:t>law</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9461541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458200" cy="6324600"/>
          </a:xfrm>
        </p:spPr>
        <p:txBody>
          <a:bodyPr>
            <a:noAutofit/>
          </a:bodyPr>
          <a:lstStyle/>
          <a:p>
            <a:r>
              <a:rPr lang="en-US" sz="1800" dirty="0" smtClean="0">
                <a:latin typeface="Times New Roman" pitchFamily="18" charset="0"/>
                <a:cs typeface="Times New Roman" pitchFamily="18" charset="0"/>
              </a:rPr>
              <a:t>Boolean Algebra is used to analyze and simplify the digital (logic) circuits. Since it uses only the binary numbers i.e. 0 and 1 it is also called as "Binary Algebra", or "Logical Algebra".</a:t>
            </a:r>
          </a:p>
          <a:p>
            <a:r>
              <a:rPr lang="en-US" sz="1800" dirty="0" smtClean="0">
                <a:latin typeface="Times New Roman" pitchFamily="18" charset="0"/>
                <a:cs typeface="Times New Roman" pitchFamily="18" charset="0"/>
              </a:rPr>
              <a:t>It was invented by George Boole in the year 1854.</a:t>
            </a:r>
            <a:endParaRPr lang="en-US" sz="1600" dirty="0" smtClean="0">
              <a:latin typeface="Times New Roman" pitchFamily="18" charset="0"/>
              <a:cs typeface="Times New Roman" pitchFamily="18" charset="0"/>
            </a:endParaRPr>
          </a:p>
          <a:p>
            <a:pPr marL="0" indent="0">
              <a:buNone/>
            </a:pPr>
            <a:r>
              <a:rPr lang="en-US" sz="2400" b="1" dirty="0" smtClean="0">
                <a:latin typeface="Times New Roman" pitchFamily="18" charset="0"/>
                <a:cs typeface="Times New Roman" pitchFamily="18" charset="0"/>
              </a:rPr>
              <a:t>Rules in </a:t>
            </a:r>
            <a:r>
              <a:rPr lang="en-US" sz="2400" b="1" dirty="0" err="1" smtClean="0">
                <a:latin typeface="Times New Roman" pitchFamily="18" charset="0"/>
                <a:cs typeface="Times New Roman" pitchFamily="18" charset="0"/>
              </a:rPr>
              <a:t>boolean</a:t>
            </a:r>
            <a:r>
              <a:rPr lang="en-US" sz="2400" b="1" dirty="0" smtClean="0">
                <a:latin typeface="Times New Roman" pitchFamily="18" charset="0"/>
                <a:cs typeface="Times New Roman" pitchFamily="18" charset="0"/>
              </a:rPr>
              <a:t> algebra :</a:t>
            </a:r>
          </a:p>
          <a:p>
            <a:r>
              <a:rPr lang="en-US" sz="2000" dirty="0" smtClean="0">
                <a:latin typeface="Times New Roman" pitchFamily="18" charset="0"/>
                <a:cs typeface="Times New Roman" pitchFamily="18" charset="0"/>
              </a:rPr>
              <a:t>There are some rules to be followed while using a Boolean algebra, these are:</a:t>
            </a:r>
          </a:p>
          <a:p>
            <a:pPr marL="0" indent="0">
              <a:buNone/>
            </a:pPr>
            <a:r>
              <a:rPr lang="en-US" sz="2000" dirty="0" smtClean="0">
                <a:latin typeface="Times New Roman" pitchFamily="18" charset="0"/>
                <a:cs typeface="Times New Roman" pitchFamily="18" charset="0"/>
              </a:rPr>
              <a:t>1. Variables used can have only two values. Binary 1 for HIGH and Binary 0 for LOW.</a:t>
            </a:r>
          </a:p>
          <a:p>
            <a:pPr marL="0" indent="0">
              <a:buNone/>
            </a:pPr>
            <a:r>
              <a:rPr lang="en-US" sz="2000" dirty="0" smtClean="0">
                <a:latin typeface="Times New Roman" pitchFamily="18" charset="0"/>
                <a:cs typeface="Times New Roman" pitchFamily="18" charset="0"/>
              </a:rPr>
              <a:t>2. Complement of a variable is represented by a </a:t>
            </a:r>
            <a:r>
              <a:rPr lang="en-US" sz="2000" dirty="0" err="1" smtClean="0">
                <a:latin typeface="Times New Roman" pitchFamily="18" charset="0"/>
                <a:cs typeface="Times New Roman" pitchFamily="18" charset="0"/>
              </a:rPr>
              <a:t>overbar</a:t>
            </a:r>
            <a:r>
              <a:rPr lang="en-US" sz="2000" dirty="0" smtClean="0">
                <a:latin typeface="Times New Roman" pitchFamily="18" charset="0"/>
                <a:cs typeface="Times New Roman" pitchFamily="18" charset="0"/>
              </a:rPr>
              <a:t> (-). Thus complement of variable B is represented as B. Thus if</a:t>
            </a:r>
          </a:p>
          <a:p>
            <a:pPr marL="0" indent="0">
              <a:buNone/>
            </a:pPr>
            <a:r>
              <a:rPr lang="en-US" sz="2000" dirty="0" smtClean="0">
                <a:latin typeface="Times New Roman" pitchFamily="18" charset="0"/>
                <a:cs typeface="Times New Roman" pitchFamily="18" charset="0"/>
              </a:rPr>
              <a:t>B=0 then B = 1 and if B = 1 then B = 0.</a:t>
            </a:r>
          </a:p>
          <a:p>
            <a:pPr marL="0" indent="0">
              <a:buNone/>
            </a:pPr>
            <a:r>
              <a:rPr lang="en-US" sz="2000" dirty="0" smtClean="0">
                <a:latin typeface="Times New Roman" pitchFamily="18" charset="0"/>
                <a:cs typeface="Times New Roman" pitchFamily="18" charset="0"/>
              </a:rPr>
              <a:t>3. </a:t>
            </a:r>
            <a:r>
              <a:rPr lang="en-US" sz="2000" dirty="0" err="1" smtClean="0">
                <a:latin typeface="Times New Roman" pitchFamily="18" charset="0"/>
                <a:cs typeface="Times New Roman" pitchFamily="18" charset="0"/>
              </a:rPr>
              <a:t>ORing</a:t>
            </a:r>
            <a:r>
              <a:rPr lang="en-US" sz="2000" dirty="0" smtClean="0">
                <a:latin typeface="Times New Roman" pitchFamily="18" charset="0"/>
                <a:cs typeface="Times New Roman" pitchFamily="18" charset="0"/>
              </a:rPr>
              <a:t> of the variables is represented by a plus (+) sign between them. For example </a:t>
            </a:r>
            <a:r>
              <a:rPr lang="en-US" sz="2000" dirty="0" err="1" smtClean="0">
                <a:latin typeface="Times New Roman" pitchFamily="18" charset="0"/>
                <a:cs typeface="Times New Roman" pitchFamily="18" charset="0"/>
              </a:rPr>
              <a:t>ORing</a:t>
            </a:r>
            <a:r>
              <a:rPr lang="en-US" sz="2000" dirty="0" smtClean="0">
                <a:latin typeface="Times New Roman" pitchFamily="18" charset="0"/>
                <a:cs typeface="Times New Roman" pitchFamily="18" charset="0"/>
              </a:rPr>
              <a:t> of A, B, C is represented as A + B + C.</a:t>
            </a:r>
          </a:p>
          <a:p>
            <a:pPr marL="0" indent="0">
              <a:buNone/>
            </a:pPr>
            <a:r>
              <a:rPr lang="en-US" sz="2000" dirty="0" smtClean="0">
                <a:latin typeface="Times New Roman" pitchFamily="18" charset="0"/>
                <a:cs typeface="Times New Roman" pitchFamily="18" charset="0"/>
              </a:rPr>
              <a:t>4. Logical </a:t>
            </a:r>
            <a:r>
              <a:rPr lang="en-US" sz="2000" dirty="0" err="1" smtClean="0">
                <a:latin typeface="Times New Roman" pitchFamily="18" charset="0"/>
                <a:cs typeface="Times New Roman" pitchFamily="18" charset="0"/>
              </a:rPr>
              <a:t>ANDing</a:t>
            </a:r>
            <a:r>
              <a:rPr lang="en-US" sz="2000" dirty="0" smtClean="0">
                <a:latin typeface="Times New Roman" pitchFamily="18" charset="0"/>
                <a:cs typeface="Times New Roman" pitchFamily="18" charset="0"/>
              </a:rPr>
              <a:t> of the two or more variables is represented by writing a dot between them such as A B C.D.E. Sometimes the dot may be omitted like ABCDE</a:t>
            </a:r>
            <a:r>
              <a:rPr lang="en-US" sz="2400" dirty="0" smtClean="0">
                <a:latin typeface="Times New Roman" pitchFamily="18" charset="0"/>
                <a:cs typeface="Times New Roman" pitchFamily="18" charset="0"/>
              </a:rPr>
              <a:t>.</a:t>
            </a:r>
          </a:p>
          <a:p>
            <a:endParaRPr lang="en-US" sz="1100" dirty="0"/>
          </a:p>
        </p:txBody>
      </p:sp>
    </p:spTree>
    <p:extLst>
      <p:ext uri="{BB962C8B-B14F-4D97-AF65-F5344CB8AC3E}">
        <p14:creationId xmlns:p14="http://schemas.microsoft.com/office/powerpoint/2010/main" val="26719482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latin typeface="Times New Roman" pitchFamily="18" charset="0"/>
                <a:cs typeface="Times New Roman" pitchFamily="18" charset="0"/>
              </a:rPr>
              <a:t>Commutative Law:</a:t>
            </a:r>
          </a:p>
        </p:txBody>
      </p:sp>
      <p:sp>
        <p:nvSpPr>
          <p:cNvPr id="3" name="Content Placeholder 2"/>
          <p:cNvSpPr>
            <a:spLocks noGrp="1"/>
          </p:cNvSpPr>
          <p:nvPr>
            <p:ph idx="1"/>
          </p:nvPr>
        </p:nvSpPr>
        <p:spPr/>
        <p:txBody>
          <a:bodyPr>
            <a:normAutofit/>
          </a:bodyPr>
          <a:lstStyle/>
          <a:p>
            <a:r>
              <a:rPr lang="en-US" sz="2800" dirty="0">
                <a:latin typeface="Times New Roman" pitchFamily="18" charset="0"/>
                <a:cs typeface="Times New Roman" pitchFamily="18" charset="0"/>
              </a:rPr>
              <a:t>Any binary operation which satisfies the following </a:t>
            </a:r>
            <a:r>
              <a:rPr lang="en-US" sz="2800" dirty="0" smtClean="0">
                <a:latin typeface="Times New Roman" pitchFamily="18" charset="0"/>
                <a:cs typeface="Times New Roman" pitchFamily="18" charset="0"/>
              </a:rPr>
              <a:t>expression</a:t>
            </a: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is </a:t>
            </a:r>
            <a:r>
              <a:rPr lang="en-US" sz="2800" dirty="0">
                <a:latin typeface="Times New Roman" pitchFamily="18" charset="0"/>
                <a:cs typeface="Times New Roman" pitchFamily="18" charset="0"/>
              </a:rPr>
              <a:t>known as commutative operation </a:t>
            </a:r>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a:p>
            <a:pPr marL="0" indent="0">
              <a:buNone/>
            </a:pPr>
            <a:r>
              <a:rPr lang="en-US" sz="2800" dirty="0">
                <a:latin typeface="Times New Roman" pitchFamily="18" charset="0"/>
                <a:cs typeface="Times New Roman" pitchFamily="18" charset="0"/>
              </a:rPr>
              <a:t>1. </a:t>
            </a:r>
            <a:r>
              <a:rPr lang="en-US" sz="2800" dirty="0" smtClean="0">
                <a:latin typeface="Times New Roman" pitchFamily="18" charset="0"/>
                <a:cs typeface="Times New Roman" pitchFamily="18" charset="0"/>
              </a:rPr>
              <a:t>A.B=B.A</a:t>
            </a:r>
            <a:endParaRPr lang="en-US" sz="2800" dirty="0">
              <a:latin typeface="Times New Roman" pitchFamily="18" charset="0"/>
              <a:cs typeface="Times New Roman" pitchFamily="18" charset="0"/>
            </a:endParaRPr>
          </a:p>
          <a:p>
            <a:pPr marL="0" indent="0">
              <a:buNone/>
            </a:pPr>
            <a:r>
              <a:rPr lang="en-US" sz="2800" dirty="0">
                <a:latin typeface="Times New Roman" pitchFamily="18" charset="0"/>
                <a:cs typeface="Times New Roman" pitchFamily="18" charset="0"/>
              </a:rPr>
              <a:t>2. </a:t>
            </a:r>
            <a:r>
              <a:rPr lang="en-US" sz="2800" dirty="0" smtClean="0">
                <a:latin typeface="Times New Roman" pitchFamily="18" charset="0"/>
                <a:cs typeface="Times New Roman" pitchFamily="18" charset="0"/>
              </a:rPr>
              <a:t>A+B=B+A</a:t>
            </a:r>
            <a:endParaRPr lang="en-US" sz="2800" dirty="0">
              <a:latin typeface="Times New Roman" pitchFamily="18" charset="0"/>
              <a:cs typeface="Times New Roman" pitchFamily="18" charset="0"/>
            </a:endParaRPr>
          </a:p>
          <a:p>
            <a:r>
              <a:rPr lang="en-US" sz="2800" dirty="0">
                <a:latin typeface="Times New Roman" pitchFamily="18" charset="0"/>
                <a:cs typeface="Times New Roman" pitchFamily="18" charset="0"/>
              </a:rPr>
              <a:t>Thus the commutative law states that we can change the sequence of the variables (inputs) without having any effect on the output of a logic circuit.</a:t>
            </a:r>
          </a:p>
        </p:txBody>
      </p:sp>
    </p:spTree>
    <p:extLst>
      <p:ext uri="{BB962C8B-B14F-4D97-AF65-F5344CB8AC3E}">
        <p14:creationId xmlns:p14="http://schemas.microsoft.com/office/powerpoint/2010/main" val="29629728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solidFill>
                  <a:srgbClr val="FF0000"/>
                </a:solidFill>
                <a:latin typeface="Times New Roman" pitchFamily="18" charset="0"/>
                <a:cs typeface="Times New Roman" pitchFamily="18" charset="0"/>
              </a:rPr>
              <a:t>                      Fan-in Fan-out </a:t>
            </a:r>
            <a:r>
              <a:rPr lang="en-US" dirty="0">
                <a:solidFill>
                  <a:srgbClr val="FF0000"/>
                </a:solidFill>
                <a:latin typeface="Times New Roman" pitchFamily="18" charset="0"/>
                <a:cs typeface="Times New Roman" pitchFamily="18" charset="0"/>
              </a:rPr>
              <a:t/>
            </a:r>
            <a:br>
              <a:rPr lang="en-US" dirty="0">
                <a:solidFill>
                  <a:srgbClr val="FF0000"/>
                </a:solidFill>
                <a:latin typeface="Times New Roman" pitchFamily="18" charset="0"/>
                <a:cs typeface="Times New Roman" pitchFamily="18" charset="0"/>
              </a:rPr>
            </a:br>
            <a:r>
              <a:rPr lang="en-US" i="1" u="sng" dirty="0" smtClean="0">
                <a:solidFill>
                  <a:srgbClr val="FF0000"/>
                </a:solidFill>
                <a:latin typeface="Times New Roman" pitchFamily="18" charset="0"/>
                <a:cs typeface="Times New Roman" pitchFamily="18" charset="0"/>
              </a:rPr>
              <a:t>                 </a:t>
            </a:r>
            <a:r>
              <a:rPr lang="en-US" sz="2700" i="1" u="sng" dirty="0" smtClean="0">
                <a:solidFill>
                  <a:srgbClr val="7030A0"/>
                </a:solidFill>
                <a:latin typeface="Times New Roman" pitchFamily="18" charset="0"/>
                <a:cs typeface="Times New Roman" pitchFamily="18" charset="0"/>
              </a:rPr>
              <a:t>Q. </a:t>
            </a:r>
            <a:r>
              <a:rPr lang="en-US" sz="3100" i="1" u="sng" dirty="0" smtClean="0">
                <a:solidFill>
                  <a:srgbClr val="7030A0"/>
                </a:solidFill>
                <a:latin typeface="Times New Roman" pitchFamily="18" charset="0"/>
                <a:cs typeface="Times New Roman" pitchFamily="18" charset="0"/>
              </a:rPr>
              <a:t>Define following terms**</a:t>
            </a:r>
            <a:r>
              <a:rPr lang="en-US" dirty="0" smtClean="0">
                <a:solidFill>
                  <a:srgbClr val="FF0000"/>
                </a:solidFill>
                <a:latin typeface="Times New Roman" pitchFamily="18" charset="0"/>
                <a:cs typeface="Times New Roman" pitchFamily="18" charset="0"/>
              </a:rPr>
              <a:t/>
            </a:r>
            <a:br>
              <a:rPr lang="en-US" dirty="0" smtClean="0">
                <a:solidFill>
                  <a:srgbClr val="FF0000"/>
                </a:solidFill>
                <a:latin typeface="Times New Roman" pitchFamily="18" charset="0"/>
                <a:cs typeface="Times New Roman" pitchFamily="18" charset="0"/>
              </a:rPr>
            </a:br>
            <a:endParaRPr lang="en-US"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066801"/>
            <a:ext cx="8229600" cy="3276600"/>
          </a:xfrm>
        </p:spPr>
        <p:txBody>
          <a:bodyPr>
            <a:normAutofit fontScale="70000" lnSpcReduction="20000"/>
          </a:bodyPr>
          <a:lstStyle/>
          <a:p>
            <a:pPr marL="0" indent="0">
              <a:buNone/>
            </a:pPr>
            <a:endParaRPr lang="en-US" dirty="0">
              <a:latin typeface="Times New Roman" pitchFamily="18" charset="0"/>
              <a:cs typeface="Times New Roman" pitchFamily="18" charset="0"/>
            </a:endParaRPr>
          </a:p>
          <a:p>
            <a:r>
              <a:rPr lang="en-US" b="1" dirty="0">
                <a:latin typeface="Times New Roman" pitchFamily="18" charset="0"/>
                <a:cs typeface="Times New Roman" pitchFamily="18" charset="0"/>
              </a:rPr>
              <a:t>Fan-in</a:t>
            </a:r>
            <a:r>
              <a:rPr lang="en-US" dirty="0">
                <a:latin typeface="Times New Roman" pitchFamily="18" charset="0"/>
                <a:cs typeface="Times New Roman" pitchFamily="18" charset="0"/>
              </a:rPr>
              <a:t> is defined as the number of inputs a gate has. For example a two input gate will have a fan-in equal to </a:t>
            </a:r>
            <a:r>
              <a:rPr lang="en-US" dirty="0" smtClean="0">
                <a:latin typeface="Times New Roman" pitchFamily="18" charset="0"/>
                <a:cs typeface="Times New Roman" pitchFamily="18" charset="0"/>
              </a:rPr>
              <a:t>2</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b="1" dirty="0" smtClean="0">
                <a:latin typeface="Times New Roman" pitchFamily="18" charset="0"/>
                <a:cs typeface="Times New Roman" pitchFamily="18" charset="0"/>
              </a:rPr>
              <a:t>Fan-out </a:t>
            </a:r>
            <a:r>
              <a:rPr lang="en-US" dirty="0" smtClean="0">
                <a:latin typeface="Times New Roman" pitchFamily="18" charset="0"/>
                <a:cs typeface="Times New Roman" pitchFamily="18" charset="0"/>
              </a:rPr>
              <a:t>is </a:t>
            </a:r>
            <a:r>
              <a:rPr lang="en-US" dirty="0">
                <a:latin typeface="Times New Roman" pitchFamily="18" charset="0"/>
                <a:cs typeface="Times New Roman" pitchFamily="18" charset="0"/>
              </a:rPr>
              <a:t>defined as the maximum number of inputs of the same IC family that a gate can drive without falling outside the specified output voltage limits.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Higher </a:t>
            </a:r>
            <a:r>
              <a:rPr lang="en-US" dirty="0">
                <a:latin typeface="Times New Roman" pitchFamily="18" charset="0"/>
                <a:cs typeface="Times New Roman" pitchFamily="18" charset="0"/>
              </a:rPr>
              <a:t>fan out indicates higher the current supplying capacity of a gate. For example, a fan out of 5 indicates that the gate can drive (supply current to) at the most 5 inputs of the same IC family</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AutoShape 2" descr="CMOS OUTLINE » Fan-out » Propagation delay » CMOS power consumption. - ppt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CMOS OUTLINE » Fan-out » Propagation delay » CMOS power consumption. - ppt  downloa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CMOS OUTLINE » Fan-out » Propagation delay » CMOS power consumption. - ppt  downloa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t="32483"/>
          <a:stretch/>
        </p:blipFill>
        <p:spPr bwMode="auto">
          <a:xfrm>
            <a:off x="2341686" y="4114800"/>
            <a:ext cx="5354514" cy="2711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26347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latin typeface="Times New Roman" pitchFamily="18" charset="0"/>
                <a:cs typeface="Times New Roman" pitchFamily="18" charset="0"/>
              </a:rPr>
              <a:t>Associative Law:</a:t>
            </a:r>
          </a:p>
        </p:txBody>
      </p:sp>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This law states that the order in which the logic operations are performed is not at all important ultimate outcome is the same</a:t>
            </a:r>
            <a:r>
              <a:rPr lang="en-US" dirty="0" smtClean="0">
                <a:latin typeface="Times New Roman" pitchFamily="18" charset="0"/>
                <a:cs typeface="Times New Roman" pitchFamily="18" charset="0"/>
              </a:rPr>
              <a:t>.</a:t>
            </a:r>
          </a:p>
          <a:p>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i.e. (A.B) C = A (</a:t>
            </a:r>
            <a:r>
              <a:rPr lang="en-US" dirty="0" smtClean="0">
                <a:latin typeface="Times New Roman" pitchFamily="18" charset="0"/>
                <a:cs typeface="Times New Roman" pitchFamily="18" charset="0"/>
              </a:rPr>
              <a:t>B.C</a:t>
            </a:r>
            <a:r>
              <a:rPr lang="en-US" dirty="0">
                <a:latin typeface="Times New Roman" pitchFamily="18" charset="0"/>
                <a:cs typeface="Times New Roman" pitchFamily="18" charset="0"/>
              </a:rPr>
              <a:t>) and </a:t>
            </a:r>
            <a:endParaRPr lang="en-US" dirty="0" smtClean="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A+B) + C = A + (B+C)</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5900543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latin typeface="Times New Roman" pitchFamily="18" charset="0"/>
                <a:cs typeface="Times New Roman" pitchFamily="18" charset="0"/>
              </a:rPr>
              <a:t>Distributive Law: </a:t>
            </a:r>
            <a:br>
              <a:rPr lang="en-US" dirty="0">
                <a:solidFill>
                  <a:srgbClr val="FF0000"/>
                </a:solidFill>
                <a:latin typeface="Times New Roman" pitchFamily="18" charset="0"/>
                <a:cs typeface="Times New Roman" pitchFamily="18" charset="0"/>
              </a:rPr>
            </a:br>
            <a:endParaRPr lang="en-US"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t>The </a:t>
            </a:r>
            <a:r>
              <a:rPr lang="en-US" dirty="0"/>
              <a:t>distributive law states that, </a:t>
            </a:r>
            <a:endParaRPr lang="en-US" dirty="0" smtClean="0"/>
          </a:p>
          <a:p>
            <a:pPr marL="0" indent="0" algn="ctr">
              <a:buNone/>
            </a:pPr>
            <a:r>
              <a:rPr lang="en-US" dirty="0" smtClean="0"/>
              <a:t>  A </a:t>
            </a:r>
            <a:r>
              <a:rPr lang="en-US" dirty="0"/>
              <a:t>(B+C) = AB+ AC</a:t>
            </a:r>
          </a:p>
          <a:p>
            <a:endParaRPr lang="en-US" dirty="0"/>
          </a:p>
        </p:txBody>
      </p:sp>
    </p:spTree>
    <p:extLst>
      <p:ext uri="{BB962C8B-B14F-4D97-AF65-F5344CB8AC3E}">
        <p14:creationId xmlns:p14="http://schemas.microsoft.com/office/powerpoint/2010/main" val="16393815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87362"/>
          </a:xfrm>
        </p:spPr>
        <p:txBody>
          <a:bodyPr>
            <a:normAutofit fontScale="90000"/>
          </a:bodyPr>
          <a:lstStyle/>
          <a:p>
            <a:r>
              <a:rPr lang="en-US" dirty="0"/>
              <a:t> </a:t>
            </a:r>
            <a:r>
              <a:rPr lang="en-US" dirty="0">
                <a:solidFill>
                  <a:srgbClr val="FF0000"/>
                </a:solidFill>
                <a:latin typeface="Times New Roman" pitchFamily="18" charset="0"/>
                <a:cs typeface="Times New Roman" pitchFamily="18" charset="0"/>
              </a:rPr>
              <a:t>AND Laws :</a:t>
            </a:r>
          </a:p>
        </p:txBody>
      </p:sp>
      <p:sp>
        <p:nvSpPr>
          <p:cNvPr id="3" name="Content Placeholder 2"/>
          <p:cNvSpPr>
            <a:spLocks noGrp="1"/>
          </p:cNvSpPr>
          <p:nvPr>
            <p:ph idx="1"/>
          </p:nvPr>
        </p:nvSpPr>
        <p:spPr>
          <a:xfrm>
            <a:off x="228600" y="533400"/>
            <a:ext cx="8839200" cy="6096000"/>
          </a:xfrm>
        </p:spPr>
        <p:txBody>
          <a:bodyPr>
            <a:normAutofit/>
          </a:bodyPr>
          <a:lstStyle/>
          <a:p>
            <a:r>
              <a:rPr lang="en-US" sz="2000" dirty="0">
                <a:latin typeface="Times New Roman" pitchFamily="18" charset="0"/>
                <a:cs typeface="Times New Roman" pitchFamily="18" charset="0"/>
              </a:rPr>
              <a:t>These laws are related to the AND operation therefore </a:t>
            </a:r>
            <a:r>
              <a:rPr lang="en-US" sz="2000" dirty="0" smtClean="0">
                <a:latin typeface="Times New Roman" pitchFamily="18" charset="0"/>
                <a:cs typeface="Times New Roman" pitchFamily="18" charset="0"/>
              </a:rPr>
              <a:t>they are </a:t>
            </a:r>
            <a:r>
              <a:rPr lang="en-US" sz="2000" dirty="0">
                <a:latin typeface="Times New Roman" pitchFamily="18" charset="0"/>
                <a:cs typeface="Times New Roman" pitchFamily="18" charset="0"/>
              </a:rPr>
              <a:t>called as "AND" laws. The AND laws are as follows:</a:t>
            </a:r>
          </a:p>
          <a:p>
            <a:pPr marL="0" indent="0">
              <a:buNone/>
            </a:pPr>
            <a:r>
              <a:rPr lang="en-US" sz="2000" dirty="0">
                <a:latin typeface="Times New Roman" pitchFamily="18" charset="0"/>
                <a:cs typeface="Times New Roman" pitchFamily="18" charset="0"/>
              </a:rPr>
              <a:t>1</a:t>
            </a:r>
            <a:r>
              <a:rPr lang="en-US" sz="2000" b="1" dirty="0">
                <a:latin typeface="Times New Roman" pitchFamily="18" charset="0"/>
                <a:cs typeface="Times New Roman" pitchFamily="18" charset="0"/>
              </a:rPr>
              <a:t>. </a:t>
            </a:r>
            <a:r>
              <a:rPr lang="en-US" sz="2000" b="1" dirty="0" smtClean="0">
                <a:latin typeface="Times New Roman" pitchFamily="18" charset="0"/>
                <a:cs typeface="Times New Roman" pitchFamily="18" charset="0"/>
              </a:rPr>
              <a:t>A.0=0</a:t>
            </a:r>
            <a:r>
              <a:rPr lang="en-US" sz="2000" b="1" dirty="0">
                <a:latin typeface="Times New Roman" pitchFamily="18" charset="0"/>
                <a:cs typeface="Times New Roman" pitchFamily="18" charset="0"/>
              </a:rPr>
              <a:t>:</a:t>
            </a:r>
          </a:p>
          <a:p>
            <a:pPr marL="0" indent="0">
              <a:buNone/>
            </a:pPr>
            <a:r>
              <a:rPr lang="en-US" sz="2000" dirty="0" smtClean="0">
                <a:latin typeface="Times New Roman" pitchFamily="18" charset="0"/>
                <a:cs typeface="Times New Roman" pitchFamily="18" charset="0"/>
              </a:rPr>
              <a:t>That </a:t>
            </a:r>
            <a:r>
              <a:rPr lang="en-US" sz="2000" dirty="0">
                <a:latin typeface="Times New Roman" pitchFamily="18" charset="0"/>
                <a:cs typeface="Times New Roman" pitchFamily="18" charset="0"/>
              </a:rPr>
              <a:t>means if one input of an AND operation is permanently kept at the LOW (0) level, then the output is zero irrespective of the other variable.</a:t>
            </a:r>
          </a:p>
          <a:p>
            <a:pPr marL="0" indent="0">
              <a:buNone/>
            </a:pP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2</a:t>
            </a:r>
            <a:r>
              <a:rPr lang="en-US" sz="2000" b="1" dirty="0">
                <a:latin typeface="Times New Roman" pitchFamily="18" charset="0"/>
                <a:cs typeface="Times New Roman" pitchFamily="18" charset="0"/>
              </a:rPr>
              <a:t>. A.1 =A</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That means if one input of an AND operation is HIGH (1) permanently then the output is always equal to the other variable.</a:t>
            </a:r>
          </a:p>
          <a:p>
            <a:pPr marL="0" indent="0">
              <a:buNone/>
            </a:pP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3</a:t>
            </a:r>
            <a:r>
              <a:rPr lang="en-US" sz="2000" b="1" dirty="0" smtClean="0">
                <a:latin typeface="Times New Roman" pitchFamily="18" charset="0"/>
                <a:cs typeface="Times New Roman" pitchFamily="18" charset="0"/>
              </a:rPr>
              <a:t>.</a:t>
            </a:r>
            <a:r>
              <a:rPr lang="en-US" sz="2000" b="1" dirty="0">
                <a:latin typeface="Times New Roman" pitchFamily="18" charset="0"/>
                <a:cs typeface="Times New Roman" pitchFamily="18" charset="0"/>
              </a:rPr>
              <a:t> </a:t>
            </a:r>
            <a:r>
              <a:rPr lang="en-US" sz="2000" b="1" dirty="0" smtClean="0">
                <a:latin typeface="Times New Roman" pitchFamily="18" charset="0"/>
                <a:cs typeface="Times New Roman" pitchFamily="18" charset="0"/>
              </a:rPr>
              <a:t>A.A=A</a:t>
            </a:r>
          </a:p>
          <a:p>
            <a:r>
              <a:rPr lang="en-US" sz="2000" dirty="0" smtClean="0">
                <a:latin typeface="Times New Roman" pitchFamily="18" charset="0"/>
                <a:cs typeface="Times New Roman" pitchFamily="18" charset="0"/>
              </a:rPr>
              <a:t>That </a:t>
            </a:r>
            <a:r>
              <a:rPr lang="en-US" sz="2000" dirty="0">
                <a:latin typeface="Times New Roman" pitchFamily="18" charset="0"/>
                <a:cs typeface="Times New Roman" pitchFamily="18" charset="0"/>
              </a:rPr>
              <a:t>means if both the inputs in an AND operation have </a:t>
            </a:r>
            <a:r>
              <a:rPr lang="en-US" sz="2000" dirty="0" smtClean="0">
                <a:latin typeface="Times New Roman" pitchFamily="18" charset="0"/>
                <a:cs typeface="Times New Roman" pitchFamily="18" charset="0"/>
              </a:rPr>
              <a:t>the same </a:t>
            </a:r>
            <a:r>
              <a:rPr lang="en-US" sz="2000" dirty="0">
                <a:latin typeface="Times New Roman" pitchFamily="18" charset="0"/>
                <a:cs typeface="Times New Roman" pitchFamily="18" charset="0"/>
              </a:rPr>
              <a:t>value either </a:t>
            </a:r>
            <a:r>
              <a:rPr lang="en-US" sz="2000" dirty="0" smtClean="0">
                <a:latin typeface="Times New Roman" pitchFamily="18" charset="0"/>
                <a:cs typeface="Times New Roman" pitchFamily="18" charset="0"/>
              </a:rPr>
              <a:t>“0" </a:t>
            </a:r>
            <a:r>
              <a:rPr lang="en-US" sz="2000" dirty="0">
                <a:latin typeface="Times New Roman" pitchFamily="18" charset="0"/>
                <a:cs typeface="Times New Roman" pitchFamily="18" charset="0"/>
              </a:rPr>
              <a:t>or "1" then the output will also </a:t>
            </a:r>
            <a:r>
              <a:rPr lang="en-US" sz="2000" dirty="0" smtClean="0">
                <a:latin typeface="Times New Roman" pitchFamily="18" charset="0"/>
                <a:cs typeface="Times New Roman" pitchFamily="18" charset="0"/>
              </a:rPr>
              <a:t>have the </a:t>
            </a:r>
            <a:r>
              <a:rPr lang="en-US" sz="2000" dirty="0">
                <a:latin typeface="Times New Roman" pitchFamily="18" charset="0"/>
                <a:cs typeface="Times New Roman" pitchFamily="18" charset="0"/>
              </a:rPr>
              <a:t>same value as that of the input.</a:t>
            </a:r>
          </a:p>
          <a:p>
            <a:pPr marL="0" indent="0">
              <a:buNone/>
            </a:pPr>
            <a:endParaRPr lang="en-US" sz="2000" dirty="0" smtClean="0">
              <a:latin typeface="Times New Roman" pitchFamily="18" charset="0"/>
              <a:cs typeface="Times New Roman" pitchFamily="18" charset="0"/>
            </a:endParaRPr>
          </a:p>
          <a:p>
            <a:pPr marL="0" indent="0">
              <a:buNone/>
            </a:pPr>
            <a:r>
              <a:rPr lang="en-US" sz="2000" b="1" dirty="0" smtClean="0">
                <a:latin typeface="Times New Roman" pitchFamily="18" charset="0"/>
                <a:cs typeface="Times New Roman" pitchFamily="18" charset="0"/>
              </a:rPr>
              <a:t>4.A.A=0</a:t>
            </a:r>
          </a:p>
          <a:p>
            <a:pPr marL="0" indent="0">
              <a:buNone/>
            </a:pP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This law states that the result of an "AND" operation </a:t>
            </a:r>
            <a:r>
              <a:rPr lang="en-US" sz="2000" dirty="0" smtClean="0">
                <a:latin typeface="Times New Roman" pitchFamily="18" charset="0"/>
                <a:cs typeface="Times New Roman" pitchFamily="18" charset="0"/>
              </a:rPr>
              <a:t>on a </a:t>
            </a:r>
            <a:r>
              <a:rPr lang="en-US" sz="2000" dirty="0">
                <a:latin typeface="Times New Roman" pitchFamily="18" charset="0"/>
                <a:cs typeface="Times New Roman" pitchFamily="18" charset="0"/>
              </a:rPr>
              <a:t>variable (A) and its complement (A) is </a:t>
            </a:r>
            <a:r>
              <a:rPr lang="en-US" sz="2000" dirty="0" smtClean="0">
                <a:latin typeface="Times New Roman" pitchFamily="18" charset="0"/>
                <a:cs typeface="Times New Roman" pitchFamily="18" charset="0"/>
              </a:rPr>
              <a:t>always LOW </a:t>
            </a:r>
            <a:r>
              <a:rPr lang="en-US" sz="2000" dirty="0">
                <a:latin typeface="Times New Roman" pitchFamily="18" charset="0"/>
                <a:cs typeface="Times New Roman" pitchFamily="18" charset="0"/>
              </a:rPr>
              <a:t>(0)</a:t>
            </a:r>
          </a:p>
          <a:p>
            <a:pPr marL="0" indent="0">
              <a:buNone/>
            </a:pPr>
            <a:endParaRPr lang="en-US" dirty="0"/>
          </a:p>
        </p:txBody>
      </p:sp>
      <p:cxnSp>
        <p:nvCxnSpPr>
          <p:cNvPr id="5" name="Straight Connector 4"/>
          <p:cNvCxnSpPr/>
          <p:nvPr/>
        </p:nvCxnSpPr>
        <p:spPr>
          <a:xfrm>
            <a:off x="685800" y="5486400"/>
            <a:ext cx="228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75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additive="base">
                                        <p:cTn id="2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 calcmode="lin" valueType="num">
                                      <p:cBhvr additive="base">
                                        <p:cTn id="4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334962"/>
          </a:xfrm>
        </p:spPr>
        <p:txBody>
          <a:bodyPr>
            <a:normAutofit fontScale="90000"/>
          </a:bodyPr>
          <a:lstStyle/>
          <a:p>
            <a:r>
              <a:rPr lang="en-US" dirty="0">
                <a:solidFill>
                  <a:srgbClr val="FF0000"/>
                </a:solidFill>
                <a:latin typeface="Times New Roman" pitchFamily="18" charset="0"/>
                <a:cs typeface="Times New Roman" pitchFamily="18" charset="0"/>
              </a:rPr>
              <a:t>OR </a:t>
            </a:r>
            <a:r>
              <a:rPr lang="en-US" dirty="0" smtClean="0">
                <a:solidFill>
                  <a:srgbClr val="FF0000"/>
                </a:solidFill>
                <a:latin typeface="Times New Roman" pitchFamily="18" charset="0"/>
                <a:cs typeface="Times New Roman" pitchFamily="18" charset="0"/>
              </a:rPr>
              <a:t>laws</a:t>
            </a:r>
            <a:endParaRPr lang="en-US"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609600"/>
            <a:ext cx="8229600" cy="6172200"/>
          </a:xfrm>
        </p:spPr>
        <p:txBody>
          <a:bodyPr>
            <a:normAutofit fontScale="25000" lnSpcReduction="20000"/>
          </a:bodyPr>
          <a:lstStyle/>
          <a:p>
            <a:r>
              <a:rPr lang="en-US" sz="8000" dirty="0">
                <a:latin typeface="Times New Roman" pitchFamily="18" charset="0"/>
                <a:cs typeface="Times New Roman" pitchFamily="18" charset="0"/>
              </a:rPr>
              <a:t>These laws use the OR operation. Therefore they are called as OR laws. The OR laws are as </a:t>
            </a:r>
            <a:r>
              <a:rPr lang="en-US" sz="8000" dirty="0" smtClean="0">
                <a:latin typeface="Times New Roman" pitchFamily="18" charset="0"/>
                <a:cs typeface="Times New Roman" pitchFamily="18" charset="0"/>
              </a:rPr>
              <a:t>follows:</a:t>
            </a:r>
          </a:p>
          <a:p>
            <a:endParaRPr lang="en-US" sz="6400" dirty="0" smtClean="0">
              <a:latin typeface="Times New Roman" pitchFamily="18" charset="0"/>
              <a:cs typeface="Times New Roman" pitchFamily="18" charset="0"/>
            </a:endParaRPr>
          </a:p>
          <a:p>
            <a:pPr marL="0" indent="0">
              <a:buNone/>
            </a:pPr>
            <a:r>
              <a:rPr lang="en-US" sz="7200" dirty="0" smtClean="0">
                <a:latin typeface="Times New Roman" pitchFamily="18" charset="0"/>
                <a:cs typeface="Times New Roman" pitchFamily="18" charset="0"/>
              </a:rPr>
              <a:t>1</a:t>
            </a:r>
            <a:r>
              <a:rPr lang="en-US" sz="7200" b="1" dirty="0">
                <a:latin typeface="Times New Roman" pitchFamily="18" charset="0"/>
                <a:cs typeface="Times New Roman" pitchFamily="18" charset="0"/>
              </a:rPr>
              <a:t>. A +0=A</a:t>
            </a:r>
            <a:r>
              <a:rPr lang="en-US" sz="7200" b="1" dirty="0" smtClean="0">
                <a:latin typeface="Times New Roman" pitchFamily="18" charset="0"/>
                <a:cs typeface="Times New Roman" pitchFamily="18" charset="0"/>
              </a:rPr>
              <a:t>:</a:t>
            </a:r>
            <a:r>
              <a:rPr lang="en-US" sz="7200" dirty="0">
                <a:latin typeface="Times New Roman" pitchFamily="18" charset="0"/>
                <a:cs typeface="Times New Roman" pitchFamily="18" charset="0"/>
              </a:rPr>
              <a:t/>
            </a:r>
            <a:br>
              <a:rPr lang="en-US" sz="7200" dirty="0">
                <a:latin typeface="Times New Roman" pitchFamily="18" charset="0"/>
                <a:cs typeface="Times New Roman" pitchFamily="18" charset="0"/>
              </a:rPr>
            </a:br>
            <a:endParaRPr lang="en-US" sz="7200" dirty="0">
              <a:latin typeface="Times New Roman" pitchFamily="18" charset="0"/>
              <a:cs typeface="Times New Roman" pitchFamily="18" charset="0"/>
            </a:endParaRPr>
          </a:p>
          <a:p>
            <a:r>
              <a:rPr lang="en-US" sz="7200" dirty="0">
                <a:latin typeface="Times New Roman" pitchFamily="18" charset="0"/>
                <a:cs typeface="Times New Roman" pitchFamily="18" charset="0"/>
              </a:rPr>
              <a:t>That means if one variable of an "OR" operation </a:t>
            </a:r>
            <a:r>
              <a:rPr lang="en-US" sz="7200" dirty="0" smtClean="0">
                <a:latin typeface="Times New Roman" pitchFamily="18" charset="0"/>
                <a:cs typeface="Times New Roman" pitchFamily="18" charset="0"/>
              </a:rPr>
              <a:t>is LOW </a:t>
            </a:r>
            <a:r>
              <a:rPr lang="en-US" sz="7200" dirty="0">
                <a:latin typeface="Times New Roman" pitchFamily="18" charset="0"/>
                <a:cs typeface="Times New Roman" pitchFamily="18" charset="0"/>
              </a:rPr>
              <a:t>(0) permanently, then the output is always </a:t>
            </a:r>
            <a:r>
              <a:rPr lang="en-US" sz="7200" dirty="0" smtClean="0">
                <a:latin typeface="Times New Roman" pitchFamily="18" charset="0"/>
                <a:cs typeface="Times New Roman" pitchFamily="18" charset="0"/>
              </a:rPr>
              <a:t>equal to </a:t>
            </a:r>
            <a:r>
              <a:rPr lang="en-US" sz="7200" dirty="0">
                <a:latin typeface="Times New Roman" pitchFamily="18" charset="0"/>
                <a:cs typeface="Times New Roman" pitchFamily="18" charset="0"/>
              </a:rPr>
              <a:t>the other variable.</a:t>
            </a:r>
          </a:p>
          <a:p>
            <a:pPr marL="0" indent="0">
              <a:buNone/>
            </a:pPr>
            <a:endParaRPr lang="en-US" sz="7200" dirty="0" smtClean="0">
              <a:latin typeface="Times New Roman" pitchFamily="18" charset="0"/>
              <a:cs typeface="Times New Roman" pitchFamily="18" charset="0"/>
            </a:endParaRPr>
          </a:p>
          <a:p>
            <a:pPr marL="0" indent="0">
              <a:buNone/>
            </a:pPr>
            <a:r>
              <a:rPr lang="en-US" sz="7200" dirty="0" smtClean="0">
                <a:latin typeface="Times New Roman" pitchFamily="18" charset="0"/>
                <a:cs typeface="Times New Roman" pitchFamily="18" charset="0"/>
              </a:rPr>
              <a:t>2. </a:t>
            </a:r>
            <a:r>
              <a:rPr lang="en-US" sz="7200" b="1" dirty="0">
                <a:latin typeface="Times New Roman" pitchFamily="18" charset="0"/>
                <a:cs typeface="Times New Roman" pitchFamily="18" charset="0"/>
              </a:rPr>
              <a:t>A+1=1:</a:t>
            </a:r>
          </a:p>
          <a:p>
            <a:r>
              <a:rPr lang="en-US" sz="7200" dirty="0" smtClean="0">
                <a:latin typeface="Times New Roman" pitchFamily="18" charset="0"/>
                <a:cs typeface="Times New Roman" pitchFamily="18" charset="0"/>
              </a:rPr>
              <a:t>That </a:t>
            </a:r>
            <a:r>
              <a:rPr lang="en-US" sz="7200" dirty="0">
                <a:latin typeface="Times New Roman" pitchFamily="18" charset="0"/>
                <a:cs typeface="Times New Roman" pitchFamily="18" charset="0"/>
              </a:rPr>
              <a:t>means if one variable of an "OR" operation is HIGH (1) permanently, then the output is HIGH (1) permanently irrespective of the value of the </a:t>
            </a:r>
            <a:r>
              <a:rPr lang="en-US" sz="7200" dirty="0" smtClean="0">
                <a:latin typeface="Times New Roman" pitchFamily="18" charset="0"/>
                <a:cs typeface="Times New Roman" pitchFamily="18" charset="0"/>
              </a:rPr>
              <a:t>other variable.</a:t>
            </a:r>
          </a:p>
          <a:p>
            <a:pPr marL="0" indent="0">
              <a:buNone/>
            </a:pPr>
            <a:endParaRPr lang="en-US" sz="7200" dirty="0" smtClean="0">
              <a:latin typeface="Times New Roman" pitchFamily="18" charset="0"/>
              <a:cs typeface="Times New Roman" pitchFamily="18" charset="0"/>
            </a:endParaRPr>
          </a:p>
          <a:p>
            <a:pPr marL="0" indent="0">
              <a:buNone/>
            </a:pPr>
            <a:r>
              <a:rPr lang="en-US" sz="7200" dirty="0" smtClean="0">
                <a:latin typeface="Times New Roman" pitchFamily="18" charset="0"/>
                <a:cs typeface="Times New Roman" pitchFamily="18" charset="0"/>
              </a:rPr>
              <a:t>3</a:t>
            </a:r>
            <a:r>
              <a:rPr lang="en-US" sz="7200" b="1" dirty="0" smtClean="0">
                <a:latin typeface="Times New Roman" pitchFamily="18" charset="0"/>
                <a:cs typeface="Times New Roman" pitchFamily="18" charset="0"/>
              </a:rPr>
              <a:t>. A </a:t>
            </a:r>
            <a:r>
              <a:rPr lang="en-US" sz="7200" b="1" dirty="0">
                <a:latin typeface="Times New Roman" pitchFamily="18" charset="0"/>
                <a:cs typeface="Times New Roman" pitchFamily="18" charset="0"/>
              </a:rPr>
              <a:t>+ A = A</a:t>
            </a:r>
            <a:r>
              <a:rPr lang="en-US" sz="7200" dirty="0">
                <a:latin typeface="Times New Roman" pitchFamily="18" charset="0"/>
                <a:cs typeface="Times New Roman" pitchFamily="18" charset="0"/>
              </a:rPr>
              <a:t>:</a:t>
            </a:r>
          </a:p>
          <a:p>
            <a:r>
              <a:rPr lang="en-US" sz="7200" dirty="0" smtClean="0">
                <a:latin typeface="Times New Roman" pitchFamily="18" charset="0"/>
                <a:cs typeface="Times New Roman" pitchFamily="18" charset="0"/>
              </a:rPr>
              <a:t>This </a:t>
            </a:r>
            <a:r>
              <a:rPr lang="en-US" sz="7200" dirty="0">
                <a:latin typeface="Times New Roman" pitchFamily="18" charset="0"/>
                <a:cs typeface="Times New Roman" pitchFamily="18" charset="0"/>
              </a:rPr>
              <a:t>law states that if both the variables of an </a:t>
            </a:r>
            <a:r>
              <a:rPr lang="en-US" sz="7200" dirty="0" smtClean="0">
                <a:latin typeface="Times New Roman" pitchFamily="18" charset="0"/>
                <a:cs typeface="Times New Roman" pitchFamily="18" charset="0"/>
              </a:rPr>
              <a:t>OR operation </a:t>
            </a:r>
            <a:r>
              <a:rPr lang="en-US" sz="7200" dirty="0">
                <a:latin typeface="Times New Roman" pitchFamily="18" charset="0"/>
                <a:cs typeface="Times New Roman" pitchFamily="18" charset="0"/>
              </a:rPr>
              <a:t>have the same value either "0" or "1" then </a:t>
            </a:r>
            <a:r>
              <a:rPr lang="en-US" sz="7200" dirty="0" smtClean="0">
                <a:latin typeface="Times New Roman" pitchFamily="18" charset="0"/>
                <a:cs typeface="Times New Roman" pitchFamily="18" charset="0"/>
              </a:rPr>
              <a:t>the output </a:t>
            </a:r>
            <a:r>
              <a:rPr lang="en-US" sz="7200" dirty="0">
                <a:latin typeface="Times New Roman" pitchFamily="18" charset="0"/>
                <a:cs typeface="Times New Roman" pitchFamily="18" charset="0"/>
              </a:rPr>
              <a:t>also will be equal to the input i.e. 0 or </a:t>
            </a:r>
            <a:r>
              <a:rPr lang="en-US" sz="7200" dirty="0" smtClean="0">
                <a:latin typeface="Times New Roman" pitchFamily="18" charset="0"/>
                <a:cs typeface="Times New Roman" pitchFamily="18" charset="0"/>
              </a:rPr>
              <a:t>1 respectively</a:t>
            </a:r>
            <a:r>
              <a:rPr lang="en-US" sz="7200" dirty="0">
                <a:latin typeface="Times New Roman" pitchFamily="18" charset="0"/>
                <a:cs typeface="Times New Roman" pitchFamily="18" charset="0"/>
              </a:rPr>
              <a:t>.</a:t>
            </a:r>
          </a:p>
          <a:p>
            <a:pPr marL="0" indent="0">
              <a:buNone/>
            </a:pPr>
            <a:endParaRPr lang="en-US" sz="7200" dirty="0" smtClean="0">
              <a:latin typeface="Times New Roman" pitchFamily="18" charset="0"/>
              <a:cs typeface="Times New Roman" pitchFamily="18" charset="0"/>
            </a:endParaRPr>
          </a:p>
          <a:p>
            <a:pPr marL="0" indent="0">
              <a:buNone/>
            </a:pPr>
            <a:endParaRPr lang="en-US" sz="7200" dirty="0">
              <a:latin typeface="Times New Roman" pitchFamily="18" charset="0"/>
              <a:cs typeface="Times New Roman" pitchFamily="18" charset="0"/>
            </a:endParaRPr>
          </a:p>
          <a:p>
            <a:pPr marL="0" indent="0">
              <a:buNone/>
            </a:pPr>
            <a:r>
              <a:rPr lang="en-US" sz="7200" dirty="0" smtClean="0">
                <a:latin typeface="Times New Roman" pitchFamily="18" charset="0"/>
                <a:cs typeface="Times New Roman" pitchFamily="18" charset="0"/>
              </a:rPr>
              <a:t>4</a:t>
            </a:r>
            <a:r>
              <a:rPr lang="en-US" sz="7200" dirty="0">
                <a:latin typeface="Times New Roman" pitchFamily="18" charset="0"/>
                <a:cs typeface="Times New Roman" pitchFamily="18" charset="0"/>
              </a:rPr>
              <a:t>. </a:t>
            </a:r>
            <a:r>
              <a:rPr lang="en-US" sz="7200" b="1" dirty="0">
                <a:latin typeface="Times New Roman" pitchFamily="18" charset="0"/>
                <a:cs typeface="Times New Roman" pitchFamily="18" charset="0"/>
              </a:rPr>
              <a:t>A+A=1:</a:t>
            </a:r>
          </a:p>
          <a:p>
            <a:r>
              <a:rPr lang="en-US" sz="7200" dirty="0" smtClean="0">
                <a:latin typeface="Times New Roman" pitchFamily="18" charset="0"/>
                <a:cs typeface="Times New Roman" pitchFamily="18" charset="0"/>
              </a:rPr>
              <a:t>This </a:t>
            </a:r>
            <a:r>
              <a:rPr lang="en-US" sz="7200" dirty="0">
                <a:latin typeface="Times New Roman" pitchFamily="18" charset="0"/>
                <a:cs typeface="Times New Roman" pitchFamily="18" charset="0"/>
              </a:rPr>
              <a:t>law states that the result of an "OR" operation on a variable and its complement is always 1 (HIGH).</a:t>
            </a:r>
          </a:p>
          <a:p>
            <a:endParaRPr lang="en-US" dirty="0"/>
          </a:p>
        </p:txBody>
      </p:sp>
      <p:cxnSp>
        <p:nvCxnSpPr>
          <p:cNvPr id="5" name="Straight Connector 4"/>
          <p:cNvCxnSpPr/>
          <p:nvPr/>
        </p:nvCxnSpPr>
        <p:spPr>
          <a:xfrm>
            <a:off x="1066800" y="5257800"/>
            <a:ext cx="228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39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 calcmode="lin" valueType="num">
                                      <p:cBhvr additive="base">
                                        <p:cTn id="2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additive="base">
                                        <p:cTn id="3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 calcmode="lin" valueType="num">
                                      <p:cBhvr additive="base">
                                        <p:cTn id="3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anim calcmode="lin" valueType="num">
                                      <p:cBhvr additive="base">
                                        <p:cTn id="41"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rgbClr val="FF0000"/>
                </a:solidFill>
                <a:latin typeface="Times New Roman" pitchFamily="18" charset="0"/>
                <a:cs typeface="Times New Roman" pitchFamily="18" charset="0"/>
              </a:rPr>
              <a:t>INVERSION Law</a:t>
            </a:r>
            <a:endParaRPr lang="en-US" sz="40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2800" dirty="0" smtClean="0">
                <a:latin typeface="Times New Roman" pitchFamily="18" charset="0"/>
                <a:cs typeface="Times New Roman" pitchFamily="18" charset="0"/>
              </a:rPr>
              <a:t>This law uses the “ NOT” operation. The inversion law states that if a variable is subjected to a double inversion then it will result in the original variable itself.</a:t>
            </a:r>
          </a:p>
          <a:p>
            <a:pPr marL="0" indent="0" algn="ctr">
              <a:buNone/>
            </a:pPr>
            <a:r>
              <a:rPr lang="en-US" sz="2800" b="1" dirty="0" smtClean="0">
                <a:latin typeface="Times New Roman" pitchFamily="18" charset="0"/>
                <a:cs typeface="Times New Roman" pitchFamily="18" charset="0"/>
              </a:rPr>
              <a:t>A=A</a:t>
            </a:r>
            <a:endParaRPr lang="en-US" sz="2800" b="1" dirty="0">
              <a:latin typeface="Times New Roman" pitchFamily="18" charset="0"/>
              <a:cs typeface="Times New Roman" pitchFamily="18" charset="0"/>
            </a:endParaRPr>
          </a:p>
        </p:txBody>
      </p:sp>
      <p:cxnSp>
        <p:nvCxnSpPr>
          <p:cNvPr id="5" name="Straight Connector 4"/>
          <p:cNvCxnSpPr/>
          <p:nvPr/>
        </p:nvCxnSpPr>
        <p:spPr>
          <a:xfrm>
            <a:off x="4191000" y="3505200"/>
            <a:ext cx="228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191000" y="3429000"/>
            <a:ext cx="228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4922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r>
              <a:rPr lang="en-US" dirty="0" smtClean="0">
                <a:solidFill>
                  <a:srgbClr val="FF0000"/>
                </a:solidFill>
                <a:latin typeface="Times New Roman" pitchFamily="18" charset="0"/>
                <a:cs typeface="Times New Roman" pitchFamily="18" charset="0"/>
              </a:rPr>
              <a:t>Other Important Rules</a:t>
            </a:r>
            <a:endParaRPr lang="en-US"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13855" y="762000"/>
            <a:ext cx="8229600" cy="6324600"/>
          </a:xfrm>
        </p:spPr>
        <p:txBody>
          <a:bodyPr>
            <a:normAutofit/>
          </a:bodyPr>
          <a:lstStyle/>
          <a:p>
            <a:pPr marL="0" indent="0">
              <a:buNone/>
            </a:pPr>
            <a:r>
              <a:rPr lang="en-US" sz="1800" b="1" dirty="0" smtClean="0">
                <a:latin typeface="Times New Roman" pitchFamily="18" charset="0"/>
                <a:cs typeface="Times New Roman" pitchFamily="18" charset="0"/>
              </a:rPr>
              <a:t>1. A+AB=A</a:t>
            </a:r>
          </a:p>
          <a:p>
            <a:pPr marL="0" indent="0">
              <a:buNone/>
            </a:pPr>
            <a:r>
              <a:rPr lang="en-US" sz="1800" dirty="0" smtClean="0">
                <a:latin typeface="Times New Roman" pitchFamily="18" charset="0"/>
                <a:cs typeface="Times New Roman" pitchFamily="18" charset="0"/>
              </a:rPr>
              <a:t>LHS=A+AB</a:t>
            </a:r>
          </a:p>
          <a:p>
            <a:pPr marL="0" indent="0">
              <a:buNone/>
            </a:pPr>
            <a:r>
              <a:rPr lang="en-US" sz="1800" dirty="0">
                <a:latin typeface="Times New Roman" pitchFamily="18" charset="0"/>
                <a:cs typeface="Times New Roman" pitchFamily="18" charset="0"/>
              </a:rPr>
              <a:t> </a:t>
            </a:r>
            <a:r>
              <a:rPr lang="en-US" sz="1800" dirty="0" smtClean="0">
                <a:latin typeface="Times New Roman" pitchFamily="18" charset="0"/>
                <a:cs typeface="Times New Roman" pitchFamily="18" charset="0"/>
              </a:rPr>
              <a:t>      =A(1+B)</a:t>
            </a:r>
          </a:p>
          <a:p>
            <a:pPr marL="0" indent="0">
              <a:buNone/>
            </a:pPr>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    But 1+B=1</a:t>
            </a:r>
          </a:p>
          <a:p>
            <a:pPr marL="0" indent="0">
              <a:buNone/>
            </a:pPr>
            <a:r>
              <a:rPr lang="en-US" sz="1800" dirty="0" smtClean="0">
                <a:latin typeface="Times New Roman" pitchFamily="18" charset="0"/>
                <a:cs typeface="Times New Roman" pitchFamily="18" charset="0"/>
              </a:rPr>
              <a:t>∴LHS=A.1=A                  </a:t>
            </a:r>
            <a:r>
              <a:rPr lang="en-US" sz="1400" dirty="0" smtClean="0">
                <a:latin typeface="Times New Roman" pitchFamily="18" charset="0"/>
                <a:cs typeface="Times New Roman" pitchFamily="18" charset="0"/>
              </a:rPr>
              <a:t>Since A.1=A</a:t>
            </a:r>
            <a:endParaRPr lang="en-US" sz="1800" dirty="0" smtClean="0">
              <a:latin typeface="Times New Roman" pitchFamily="18" charset="0"/>
              <a:cs typeface="Times New Roman" pitchFamily="18" charset="0"/>
            </a:endParaRPr>
          </a:p>
          <a:p>
            <a:pPr marL="0" indent="0">
              <a:buNone/>
            </a:pPr>
            <a:r>
              <a:rPr lang="en-US" sz="1800" dirty="0" smtClean="0">
                <a:latin typeface="Times New Roman" pitchFamily="18" charset="0"/>
                <a:cs typeface="Times New Roman" pitchFamily="18" charset="0"/>
              </a:rPr>
              <a:t>∴ A+AB=A</a:t>
            </a:r>
          </a:p>
          <a:p>
            <a:pPr marL="0" indent="0">
              <a:buNone/>
            </a:pPr>
            <a:r>
              <a:rPr lang="en-US" sz="1800" dirty="0" smtClean="0">
                <a:latin typeface="Times New Roman" pitchFamily="18" charset="0"/>
                <a:cs typeface="Times New Roman" pitchFamily="18" charset="0"/>
              </a:rPr>
              <a:t>Hence proved.</a:t>
            </a:r>
          </a:p>
          <a:p>
            <a:pPr marL="0" indent="0">
              <a:buNone/>
            </a:pPr>
            <a:endParaRPr lang="en-US" sz="1800" dirty="0" smtClean="0">
              <a:latin typeface="Times New Roman" pitchFamily="18" charset="0"/>
              <a:cs typeface="Times New Roman" pitchFamily="18" charset="0"/>
            </a:endParaRPr>
          </a:p>
          <a:p>
            <a:pPr marL="0" indent="0">
              <a:buNone/>
            </a:pPr>
            <a:r>
              <a:rPr lang="pt-BR" sz="1800" b="1" dirty="0" smtClean="0">
                <a:latin typeface="Times New Roman" pitchFamily="18" charset="0"/>
                <a:cs typeface="Times New Roman" pitchFamily="18" charset="0"/>
              </a:rPr>
              <a:t>2</a:t>
            </a:r>
            <a:r>
              <a:rPr lang="pt-BR" sz="1800" b="1" dirty="0">
                <a:latin typeface="Times New Roman" pitchFamily="18" charset="0"/>
                <a:cs typeface="Times New Roman" pitchFamily="18" charset="0"/>
              </a:rPr>
              <a:t>. A + </a:t>
            </a:r>
            <a:r>
              <a:rPr lang="pt-BR" sz="1800" b="1" dirty="0" smtClean="0">
                <a:latin typeface="Times New Roman" pitchFamily="18" charset="0"/>
                <a:cs typeface="Times New Roman" pitchFamily="18" charset="0"/>
              </a:rPr>
              <a:t>AB=A+B</a:t>
            </a:r>
            <a:endParaRPr lang="pt-BR" sz="1800" b="1" dirty="0">
              <a:latin typeface="Times New Roman" pitchFamily="18" charset="0"/>
              <a:cs typeface="Times New Roman" pitchFamily="18" charset="0"/>
            </a:endParaRPr>
          </a:p>
          <a:p>
            <a:pPr marL="0" indent="0">
              <a:buNone/>
            </a:pPr>
            <a:r>
              <a:rPr lang="pt-BR" sz="1800" dirty="0" smtClean="0">
                <a:latin typeface="Times New Roman" pitchFamily="18" charset="0"/>
                <a:cs typeface="Times New Roman" pitchFamily="18" charset="0"/>
              </a:rPr>
              <a:t>LHS </a:t>
            </a:r>
            <a:r>
              <a:rPr lang="pt-BR" sz="1800" dirty="0">
                <a:latin typeface="Times New Roman" pitchFamily="18" charset="0"/>
                <a:cs typeface="Times New Roman" pitchFamily="18" charset="0"/>
              </a:rPr>
              <a:t>= A + AB</a:t>
            </a:r>
          </a:p>
          <a:p>
            <a:pPr marL="0" indent="0">
              <a:buNone/>
            </a:pPr>
            <a:r>
              <a:rPr lang="pt-BR" sz="1800" dirty="0" smtClean="0">
                <a:latin typeface="Times New Roman" pitchFamily="18" charset="0"/>
                <a:cs typeface="Times New Roman" pitchFamily="18" charset="0"/>
              </a:rPr>
              <a:t>Substitute A </a:t>
            </a:r>
            <a:r>
              <a:rPr lang="pt-BR" sz="1800" dirty="0">
                <a:latin typeface="Times New Roman" pitchFamily="18" charset="0"/>
                <a:cs typeface="Times New Roman" pitchFamily="18" charset="0"/>
              </a:rPr>
              <a:t>= A + AB</a:t>
            </a:r>
          </a:p>
          <a:p>
            <a:pPr marL="0" indent="0">
              <a:buNone/>
            </a:pPr>
            <a:r>
              <a:rPr lang="pt-BR" sz="1800" dirty="0" smtClean="0">
                <a:latin typeface="Times New Roman" pitchFamily="18" charset="0"/>
                <a:cs typeface="Times New Roman" pitchFamily="18" charset="0"/>
              </a:rPr>
              <a:t>LHS </a:t>
            </a:r>
            <a:r>
              <a:rPr lang="pt-BR" sz="1800" dirty="0">
                <a:latin typeface="Times New Roman" pitchFamily="18" charset="0"/>
                <a:cs typeface="Times New Roman" pitchFamily="18" charset="0"/>
              </a:rPr>
              <a:t>= A + AB + AB = A + B (A + A)</a:t>
            </a:r>
          </a:p>
          <a:p>
            <a:pPr marL="0" indent="0">
              <a:buNone/>
            </a:pPr>
            <a:r>
              <a:rPr lang="pt-BR" sz="1800" dirty="0" smtClean="0">
                <a:latin typeface="Times New Roman" pitchFamily="18" charset="0"/>
                <a:cs typeface="Times New Roman" pitchFamily="18" charset="0"/>
              </a:rPr>
              <a:t>But </a:t>
            </a:r>
            <a:r>
              <a:rPr lang="pt-BR" sz="1800" dirty="0">
                <a:latin typeface="Times New Roman" pitchFamily="18" charset="0"/>
                <a:cs typeface="Times New Roman" pitchFamily="18" charset="0"/>
              </a:rPr>
              <a:t>A + A = 1</a:t>
            </a:r>
          </a:p>
          <a:p>
            <a:pPr marL="0" indent="0">
              <a:buNone/>
            </a:pPr>
            <a:r>
              <a:rPr lang="pt-BR" sz="1800" dirty="0" smtClean="0">
                <a:latin typeface="Times New Roman" pitchFamily="18" charset="0"/>
                <a:cs typeface="Times New Roman" pitchFamily="18" charset="0"/>
              </a:rPr>
              <a:t>:: </a:t>
            </a:r>
            <a:r>
              <a:rPr lang="pt-BR" sz="1800" dirty="0">
                <a:latin typeface="Times New Roman" pitchFamily="18" charset="0"/>
                <a:cs typeface="Times New Roman" pitchFamily="18" charset="0"/>
              </a:rPr>
              <a:t>LHS = A + B (1) = A + B</a:t>
            </a:r>
          </a:p>
          <a:p>
            <a:pPr marL="0" indent="0">
              <a:buNone/>
            </a:pPr>
            <a:r>
              <a:rPr lang="pt-BR" sz="1800" dirty="0" smtClean="0">
                <a:latin typeface="Times New Roman" pitchFamily="18" charset="0"/>
                <a:cs typeface="Times New Roman" pitchFamily="18" charset="0"/>
              </a:rPr>
              <a:t>.. </a:t>
            </a:r>
            <a:r>
              <a:rPr lang="pt-BR" sz="1800" dirty="0">
                <a:latin typeface="Times New Roman" pitchFamily="18" charset="0"/>
                <a:cs typeface="Times New Roman" pitchFamily="18" charset="0"/>
              </a:rPr>
              <a:t>A + AB = A + B</a:t>
            </a:r>
          </a:p>
          <a:p>
            <a:pPr marL="0" indent="0">
              <a:buNone/>
            </a:pPr>
            <a:r>
              <a:rPr lang="en-US" sz="1800" dirty="0">
                <a:latin typeface="Times New Roman" pitchFamily="18" charset="0"/>
                <a:cs typeface="Times New Roman" pitchFamily="18" charset="0"/>
              </a:rPr>
              <a:t>Hence proved.</a:t>
            </a:r>
          </a:p>
          <a:p>
            <a:pPr marL="0" indent="0">
              <a:buNone/>
            </a:pPr>
            <a:endParaRPr lang="en-US" sz="1800" dirty="0">
              <a:latin typeface="Times New Roman" pitchFamily="18" charset="0"/>
              <a:cs typeface="Times New Roman" pitchFamily="18" charset="0"/>
            </a:endParaRPr>
          </a:p>
        </p:txBody>
      </p:sp>
      <p:cxnSp>
        <p:nvCxnSpPr>
          <p:cNvPr id="5" name="Straight Connector 4"/>
          <p:cNvCxnSpPr/>
          <p:nvPr/>
        </p:nvCxnSpPr>
        <p:spPr>
          <a:xfrm>
            <a:off x="685800" y="33528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38200" y="35052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6800" y="37338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676400" y="43434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276600" y="43434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38200" y="46482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09600" y="5334000"/>
            <a:ext cx="1524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1027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5973763"/>
          </a:xfrm>
        </p:spPr>
        <p:txBody>
          <a:bodyPr>
            <a:normAutofit fontScale="40000" lnSpcReduction="20000"/>
          </a:bodyPr>
          <a:lstStyle/>
          <a:p>
            <a:r>
              <a:rPr lang="en-US" sz="4300" dirty="0">
                <a:latin typeface="Times New Roman" pitchFamily="18" charset="0"/>
                <a:cs typeface="Times New Roman" pitchFamily="18" charset="0"/>
              </a:rPr>
              <a:t>3. (A + B) (A + C) = A + BC </a:t>
            </a:r>
            <a:r>
              <a:rPr lang="en-US" sz="4300" dirty="0" smtClean="0">
                <a:latin typeface="Times New Roman" pitchFamily="18" charset="0"/>
                <a:cs typeface="Times New Roman" pitchFamily="18" charset="0"/>
              </a:rPr>
              <a:t>:</a:t>
            </a:r>
            <a:r>
              <a:rPr lang="en-US" sz="4300" dirty="0">
                <a:latin typeface="Times New Roman" pitchFamily="18" charset="0"/>
                <a:cs typeface="Times New Roman" pitchFamily="18" charset="0"/>
              </a:rPr>
              <a:t/>
            </a:r>
            <a:br>
              <a:rPr lang="en-US" sz="4300" dirty="0">
                <a:latin typeface="Times New Roman" pitchFamily="18" charset="0"/>
                <a:cs typeface="Times New Roman" pitchFamily="18" charset="0"/>
              </a:rPr>
            </a:br>
            <a:endParaRPr lang="en-US" sz="4300" dirty="0">
              <a:latin typeface="Times New Roman" pitchFamily="18" charset="0"/>
              <a:cs typeface="Times New Roman" pitchFamily="18" charset="0"/>
            </a:endParaRPr>
          </a:p>
          <a:p>
            <a:pPr marL="0" indent="0">
              <a:buNone/>
            </a:pPr>
            <a:r>
              <a:rPr lang="en-US" sz="4300" dirty="0">
                <a:latin typeface="Times New Roman" pitchFamily="18" charset="0"/>
                <a:cs typeface="Times New Roman" pitchFamily="18" charset="0"/>
              </a:rPr>
              <a:t>LHS = (A + B) (A + C)</a:t>
            </a:r>
          </a:p>
          <a:p>
            <a:pPr marL="0" indent="0">
              <a:buNone/>
            </a:pPr>
            <a:r>
              <a:rPr lang="en-US" sz="4300" dirty="0">
                <a:latin typeface="Times New Roman" pitchFamily="18" charset="0"/>
                <a:cs typeface="Times New Roman" pitchFamily="18" charset="0"/>
              </a:rPr>
              <a:t> </a:t>
            </a:r>
            <a:r>
              <a:rPr lang="en-US" sz="4300" dirty="0" smtClean="0">
                <a:latin typeface="Times New Roman" pitchFamily="18" charset="0"/>
                <a:cs typeface="Times New Roman" pitchFamily="18" charset="0"/>
              </a:rPr>
              <a:t>               = </a:t>
            </a:r>
            <a:r>
              <a:rPr lang="en-US" sz="4300" dirty="0">
                <a:latin typeface="Times New Roman" pitchFamily="18" charset="0"/>
                <a:cs typeface="Times New Roman" pitchFamily="18" charset="0"/>
              </a:rPr>
              <a:t>A </a:t>
            </a:r>
            <a:r>
              <a:rPr lang="en-US" sz="4300" dirty="0" smtClean="0">
                <a:latin typeface="Times New Roman" pitchFamily="18" charset="0"/>
                <a:cs typeface="Times New Roman" pitchFamily="18" charset="0"/>
              </a:rPr>
              <a:t>.A+A .C+B.A+B.C</a:t>
            </a:r>
            <a:endParaRPr lang="en-US" sz="4300" dirty="0">
              <a:latin typeface="Times New Roman" pitchFamily="18" charset="0"/>
              <a:cs typeface="Times New Roman" pitchFamily="18" charset="0"/>
            </a:endParaRPr>
          </a:p>
          <a:p>
            <a:pPr marL="0" indent="0">
              <a:buNone/>
            </a:pPr>
            <a:r>
              <a:rPr lang="en-US" sz="4300" dirty="0">
                <a:latin typeface="Times New Roman" pitchFamily="18" charset="0"/>
                <a:cs typeface="Times New Roman" pitchFamily="18" charset="0"/>
              </a:rPr>
              <a:t/>
            </a:r>
            <a:br>
              <a:rPr lang="en-US" sz="4300" dirty="0">
                <a:latin typeface="Times New Roman" pitchFamily="18" charset="0"/>
                <a:cs typeface="Times New Roman" pitchFamily="18" charset="0"/>
              </a:rPr>
            </a:br>
            <a:endParaRPr lang="en-US" sz="4300" dirty="0">
              <a:latin typeface="Times New Roman" pitchFamily="18" charset="0"/>
              <a:cs typeface="Times New Roman" pitchFamily="18" charset="0"/>
            </a:endParaRPr>
          </a:p>
          <a:p>
            <a:pPr marL="0" indent="0">
              <a:buNone/>
            </a:pPr>
            <a:r>
              <a:rPr lang="en-US" sz="4300" dirty="0">
                <a:latin typeface="Times New Roman" pitchFamily="18" charset="0"/>
                <a:cs typeface="Times New Roman" pitchFamily="18" charset="0"/>
              </a:rPr>
              <a:t>But A </a:t>
            </a:r>
            <a:r>
              <a:rPr lang="en-US" sz="4300" dirty="0" smtClean="0">
                <a:latin typeface="Times New Roman" pitchFamily="18" charset="0"/>
                <a:cs typeface="Times New Roman" pitchFamily="18" charset="0"/>
              </a:rPr>
              <a:t>.A </a:t>
            </a:r>
            <a:r>
              <a:rPr lang="en-US" sz="4300" dirty="0">
                <a:latin typeface="Times New Roman" pitchFamily="18" charset="0"/>
                <a:cs typeface="Times New Roman" pitchFamily="18" charset="0"/>
              </a:rPr>
              <a:t>= A </a:t>
            </a:r>
            <a:r>
              <a:rPr lang="en-US" sz="4300" dirty="0" smtClean="0">
                <a:latin typeface="Times New Roman" pitchFamily="18" charset="0"/>
                <a:cs typeface="Times New Roman" pitchFamily="18" charset="0"/>
              </a:rPr>
              <a:t>and  B.A =A.B</a:t>
            </a:r>
            <a:endParaRPr lang="en-US" sz="4300" dirty="0">
              <a:latin typeface="Times New Roman" pitchFamily="18" charset="0"/>
              <a:cs typeface="Times New Roman" pitchFamily="18" charset="0"/>
            </a:endParaRPr>
          </a:p>
          <a:p>
            <a:endParaRPr lang="en-US" sz="4300" dirty="0" smtClean="0">
              <a:latin typeface="Times New Roman" pitchFamily="18" charset="0"/>
              <a:cs typeface="Times New Roman" pitchFamily="18" charset="0"/>
            </a:endParaRPr>
          </a:p>
          <a:p>
            <a:pPr marL="0" indent="0">
              <a:buNone/>
            </a:pPr>
            <a:r>
              <a:rPr lang="en-US" sz="4300" dirty="0" smtClean="0">
                <a:latin typeface="Times New Roman" pitchFamily="18" charset="0"/>
                <a:cs typeface="Times New Roman" pitchFamily="18" charset="0"/>
              </a:rPr>
              <a:t>:. </a:t>
            </a:r>
            <a:r>
              <a:rPr lang="en-US" sz="4300" dirty="0">
                <a:latin typeface="Times New Roman" pitchFamily="18" charset="0"/>
                <a:cs typeface="Times New Roman" pitchFamily="18" charset="0"/>
              </a:rPr>
              <a:t>LHS = A + AC + AB + </a:t>
            </a:r>
            <a:r>
              <a:rPr lang="en-US" sz="4300" dirty="0" smtClean="0">
                <a:latin typeface="Times New Roman" pitchFamily="18" charset="0"/>
                <a:cs typeface="Times New Roman" pitchFamily="18" charset="0"/>
              </a:rPr>
              <a:t>BC</a:t>
            </a:r>
            <a:endParaRPr lang="en-US" sz="4300" dirty="0">
              <a:latin typeface="Times New Roman" pitchFamily="18" charset="0"/>
              <a:cs typeface="Times New Roman" pitchFamily="18" charset="0"/>
            </a:endParaRPr>
          </a:p>
          <a:p>
            <a:endParaRPr lang="en-US" sz="4300" dirty="0" smtClean="0">
              <a:latin typeface="Times New Roman" pitchFamily="18" charset="0"/>
              <a:cs typeface="Times New Roman" pitchFamily="18" charset="0"/>
            </a:endParaRPr>
          </a:p>
          <a:p>
            <a:pPr marL="0" indent="0">
              <a:buNone/>
            </a:pPr>
            <a:r>
              <a:rPr lang="en-US" sz="4300" dirty="0" smtClean="0">
                <a:latin typeface="Times New Roman" pitchFamily="18" charset="0"/>
                <a:cs typeface="Times New Roman" pitchFamily="18" charset="0"/>
              </a:rPr>
              <a:t>But </a:t>
            </a:r>
            <a:r>
              <a:rPr lang="en-US" sz="4300" dirty="0">
                <a:latin typeface="Times New Roman" pitchFamily="18" charset="0"/>
                <a:cs typeface="Times New Roman" pitchFamily="18" charset="0"/>
              </a:rPr>
              <a:t>A + AB = </a:t>
            </a:r>
            <a:r>
              <a:rPr lang="en-US" sz="4300" dirty="0" smtClean="0">
                <a:latin typeface="Times New Roman" pitchFamily="18" charset="0"/>
                <a:cs typeface="Times New Roman" pitchFamily="18" charset="0"/>
              </a:rPr>
              <a:t>A</a:t>
            </a:r>
          </a:p>
          <a:p>
            <a:pPr marL="0" indent="0">
              <a:buNone/>
            </a:pPr>
            <a:endParaRPr lang="en-US" sz="4300" dirty="0">
              <a:latin typeface="Times New Roman" pitchFamily="18" charset="0"/>
              <a:cs typeface="Times New Roman" pitchFamily="18" charset="0"/>
            </a:endParaRPr>
          </a:p>
          <a:p>
            <a:pPr marL="0" indent="0">
              <a:buNone/>
            </a:pPr>
            <a:r>
              <a:rPr lang="en-US" sz="4300" dirty="0">
                <a:latin typeface="Times New Roman" pitchFamily="18" charset="0"/>
                <a:cs typeface="Times New Roman" pitchFamily="18" charset="0"/>
              </a:rPr>
              <a:t>.. LHS = A + AC + BC = A (1 + C) + BC</a:t>
            </a:r>
          </a:p>
          <a:p>
            <a:endParaRPr lang="en-US" sz="4300" dirty="0">
              <a:latin typeface="Times New Roman" pitchFamily="18" charset="0"/>
              <a:cs typeface="Times New Roman" pitchFamily="18" charset="0"/>
            </a:endParaRPr>
          </a:p>
          <a:p>
            <a:pPr marL="0" indent="0">
              <a:buNone/>
            </a:pPr>
            <a:r>
              <a:rPr lang="en-US" sz="4300" dirty="0">
                <a:latin typeface="Times New Roman" pitchFamily="18" charset="0"/>
                <a:cs typeface="Times New Roman" pitchFamily="18" charset="0"/>
              </a:rPr>
              <a:t>But (1+ C) = </a:t>
            </a:r>
            <a:r>
              <a:rPr lang="en-US" sz="4300" dirty="0" smtClean="0">
                <a:latin typeface="Times New Roman" pitchFamily="18" charset="0"/>
                <a:cs typeface="Times New Roman" pitchFamily="18" charset="0"/>
              </a:rPr>
              <a:t> </a:t>
            </a:r>
            <a:r>
              <a:rPr lang="en-US" sz="4300" dirty="0">
                <a:latin typeface="Times New Roman" pitchFamily="18" charset="0"/>
                <a:cs typeface="Times New Roman" pitchFamily="18" charset="0"/>
              </a:rPr>
              <a:t>1</a:t>
            </a:r>
          </a:p>
          <a:p>
            <a:pPr marL="0" indent="0">
              <a:buNone/>
            </a:pPr>
            <a:endParaRPr lang="en-US" sz="4300" dirty="0">
              <a:latin typeface="Times New Roman" pitchFamily="18" charset="0"/>
              <a:cs typeface="Times New Roman" pitchFamily="18" charset="0"/>
            </a:endParaRPr>
          </a:p>
          <a:p>
            <a:pPr marL="0" indent="0">
              <a:buNone/>
            </a:pPr>
            <a:r>
              <a:rPr lang="en-US" sz="4300" dirty="0" smtClean="0">
                <a:latin typeface="Times New Roman" pitchFamily="18" charset="0"/>
                <a:cs typeface="Times New Roman" pitchFamily="18" charset="0"/>
              </a:rPr>
              <a:t>    :. </a:t>
            </a:r>
            <a:r>
              <a:rPr lang="en-US" sz="4300" dirty="0">
                <a:latin typeface="Times New Roman" pitchFamily="18" charset="0"/>
                <a:cs typeface="Times New Roman" pitchFamily="18" charset="0"/>
              </a:rPr>
              <a:t>LHS = A + </a:t>
            </a:r>
            <a:r>
              <a:rPr lang="en-US" sz="4300" dirty="0" smtClean="0">
                <a:latin typeface="Times New Roman" pitchFamily="18" charset="0"/>
                <a:cs typeface="Times New Roman" pitchFamily="18" charset="0"/>
              </a:rPr>
              <a:t>BC</a:t>
            </a:r>
            <a:endParaRPr lang="en-US" sz="4300" dirty="0">
              <a:latin typeface="Times New Roman" pitchFamily="18" charset="0"/>
              <a:cs typeface="Times New Roman" pitchFamily="18" charset="0"/>
            </a:endParaRPr>
          </a:p>
          <a:p>
            <a:pPr marL="0" indent="0">
              <a:buNone/>
            </a:pPr>
            <a:r>
              <a:rPr lang="en-US" sz="4300" dirty="0">
                <a:latin typeface="Times New Roman" pitchFamily="18" charset="0"/>
                <a:cs typeface="Times New Roman" pitchFamily="18" charset="0"/>
              </a:rPr>
              <a:t>.. (A + B) (A + C) = A + BC</a:t>
            </a:r>
          </a:p>
          <a:p>
            <a:pPr marL="0" indent="0">
              <a:buNone/>
            </a:pPr>
            <a:endParaRPr lang="en-US" sz="4300" dirty="0">
              <a:latin typeface="Times New Roman" pitchFamily="18" charset="0"/>
              <a:cs typeface="Times New Roman" pitchFamily="18" charset="0"/>
            </a:endParaRPr>
          </a:p>
          <a:p>
            <a:pPr marL="0" indent="0">
              <a:buNone/>
            </a:pPr>
            <a:r>
              <a:rPr lang="en-US" sz="4300" dirty="0">
                <a:latin typeface="Times New Roman" pitchFamily="18" charset="0"/>
                <a:cs typeface="Times New Roman" pitchFamily="18" charset="0"/>
              </a:rPr>
              <a:t>...Proved</a:t>
            </a:r>
            <a:r>
              <a:rPr lang="en-US" sz="4300" dirty="0" smtClean="0">
                <a:latin typeface="Times New Roman" pitchFamily="18" charset="0"/>
                <a:cs typeface="Times New Roman" pitchFamily="18" charset="0"/>
              </a:rPr>
              <a:t>.</a:t>
            </a:r>
            <a:endParaRPr lang="en-US" sz="4300" dirty="0">
              <a:latin typeface="Times New Roman" pitchFamily="18" charset="0"/>
              <a:cs typeface="Times New Roman" pitchFamily="18" charset="0"/>
            </a:endParaRPr>
          </a:p>
        </p:txBody>
      </p:sp>
      <p:sp>
        <p:nvSpPr>
          <p:cNvPr id="5" name="Curved Up Arrow 4"/>
          <p:cNvSpPr/>
          <p:nvPr/>
        </p:nvSpPr>
        <p:spPr>
          <a:xfrm>
            <a:off x="1427018" y="2286000"/>
            <a:ext cx="931719" cy="3048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Up Arrow 5"/>
          <p:cNvSpPr/>
          <p:nvPr/>
        </p:nvSpPr>
        <p:spPr>
          <a:xfrm>
            <a:off x="1427018" y="3429000"/>
            <a:ext cx="381000" cy="228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165620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latin typeface="Times New Roman" pitchFamily="18" charset="0"/>
                <a:cs typeface="Times New Roman" pitchFamily="18" charset="0"/>
              </a:rPr>
              <a:t>D</a:t>
            </a:r>
            <a:r>
              <a:rPr lang="en-US" dirty="0" smtClean="0">
                <a:solidFill>
                  <a:srgbClr val="FF0000"/>
                </a:solidFill>
                <a:latin typeface="Times New Roman" pitchFamily="18" charset="0"/>
                <a:cs typeface="Times New Roman" pitchFamily="18" charset="0"/>
              </a:rPr>
              <a:t>uality </a:t>
            </a:r>
            <a:r>
              <a:rPr lang="en-US" dirty="0">
                <a:solidFill>
                  <a:srgbClr val="FF0000"/>
                </a:solidFill>
                <a:latin typeface="Times New Roman" pitchFamily="18" charset="0"/>
                <a:cs typeface="Times New Roman" pitchFamily="18" charset="0"/>
              </a:rPr>
              <a:t>theorem</a:t>
            </a:r>
            <a:r>
              <a:rPr lang="en-US" dirty="0" smtClean="0">
                <a:solidFill>
                  <a:srgbClr val="FF0000"/>
                </a:solidFill>
                <a:latin typeface="Times New Roman" pitchFamily="18" charset="0"/>
                <a:cs typeface="Times New Roman" pitchFamily="18" charset="0"/>
              </a:rPr>
              <a:t>.</a:t>
            </a:r>
            <a:br>
              <a:rPr lang="en-US" dirty="0" smtClean="0">
                <a:solidFill>
                  <a:srgbClr val="FF0000"/>
                </a:solidFill>
                <a:latin typeface="Times New Roman" pitchFamily="18" charset="0"/>
                <a:cs typeface="Times New Roman" pitchFamily="18" charset="0"/>
              </a:rPr>
            </a:br>
            <a:r>
              <a:rPr lang="en-US" sz="2200" i="1" dirty="0" smtClean="0">
                <a:solidFill>
                  <a:srgbClr val="7030A0"/>
                </a:solidFill>
                <a:latin typeface="Times New Roman" pitchFamily="18" charset="0"/>
                <a:cs typeface="Times New Roman" pitchFamily="18" charset="0"/>
              </a:rPr>
              <a:t>Q. State and explain Duality Theorem***</a:t>
            </a: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228600" y="1371600"/>
            <a:ext cx="8534400" cy="5287963"/>
          </a:xfrm>
        </p:spPr>
        <p:txBody>
          <a:bodyPr>
            <a:normAutofit fontScale="40000" lnSpcReduction="20000"/>
          </a:bodyPr>
          <a:lstStyle/>
          <a:p>
            <a:pPr marL="914400" indent="-914400">
              <a:buFont typeface="+mj-lt"/>
              <a:buAutoNum type="arabicPeriod"/>
            </a:pPr>
            <a:r>
              <a:rPr lang="en-US" sz="5600" dirty="0" smtClean="0">
                <a:latin typeface="Times New Roman" pitchFamily="18" charset="0"/>
                <a:cs typeface="Times New Roman" pitchFamily="18" charset="0"/>
              </a:rPr>
              <a:t>According </a:t>
            </a:r>
            <a:r>
              <a:rPr lang="en-US" sz="5600" dirty="0">
                <a:latin typeface="Times New Roman" pitchFamily="18" charset="0"/>
                <a:cs typeface="Times New Roman" pitchFamily="18" charset="0"/>
              </a:rPr>
              <a:t>to the duality theorem the following conversions are possible in a given Boolean expression </a:t>
            </a:r>
            <a:r>
              <a:rPr lang="en-US" sz="5600" dirty="0" smtClean="0">
                <a:latin typeface="Times New Roman" pitchFamily="18" charset="0"/>
                <a:cs typeface="Times New Roman" pitchFamily="18" charset="0"/>
              </a:rPr>
              <a:t>:</a:t>
            </a:r>
            <a:endParaRPr lang="en-US" sz="5600" dirty="0">
              <a:latin typeface="Times New Roman" pitchFamily="18" charset="0"/>
              <a:cs typeface="Times New Roman" pitchFamily="18" charset="0"/>
            </a:endParaRPr>
          </a:p>
          <a:p>
            <a:pPr marL="0" indent="0">
              <a:buNone/>
            </a:pPr>
            <a:r>
              <a:rPr lang="en-US" sz="5600" dirty="0">
                <a:latin typeface="Times New Roman" pitchFamily="18" charset="0"/>
                <a:cs typeface="Times New Roman" pitchFamily="18" charset="0"/>
              </a:rPr>
              <a:t>1. </a:t>
            </a:r>
            <a:r>
              <a:rPr lang="en-US" sz="5600" b="1" dirty="0">
                <a:latin typeface="Times New Roman" pitchFamily="18" charset="0"/>
                <a:cs typeface="Times New Roman" pitchFamily="18" charset="0"/>
              </a:rPr>
              <a:t>Change each AND operation to an OR operation.</a:t>
            </a:r>
          </a:p>
          <a:p>
            <a:pPr marL="0" indent="0">
              <a:buNone/>
            </a:pPr>
            <a:r>
              <a:rPr lang="en-US" sz="5600" b="1" dirty="0">
                <a:latin typeface="Times New Roman" pitchFamily="18" charset="0"/>
                <a:cs typeface="Times New Roman" pitchFamily="18" charset="0"/>
              </a:rPr>
              <a:t>2. Change each OR operation to an AND operation.</a:t>
            </a:r>
          </a:p>
          <a:p>
            <a:pPr marL="0" indent="0">
              <a:buNone/>
            </a:pPr>
            <a:r>
              <a:rPr lang="en-US" sz="5600" b="1" dirty="0" smtClean="0">
                <a:latin typeface="Times New Roman" pitchFamily="18" charset="0"/>
                <a:cs typeface="Times New Roman" pitchFamily="18" charset="0"/>
              </a:rPr>
              <a:t>3</a:t>
            </a:r>
            <a:r>
              <a:rPr lang="en-US" sz="5600" b="1" dirty="0">
                <a:latin typeface="Times New Roman" pitchFamily="18" charset="0"/>
                <a:cs typeface="Times New Roman" pitchFamily="18" charset="0"/>
              </a:rPr>
              <a:t>. Complement any 1 or 0 appearing in the expression</a:t>
            </a:r>
            <a:r>
              <a:rPr lang="en-US" sz="5600" b="1" dirty="0" smtClean="0">
                <a:latin typeface="Times New Roman" pitchFamily="18" charset="0"/>
                <a:cs typeface="Times New Roman" pitchFamily="18" charset="0"/>
              </a:rPr>
              <a:t>.</a:t>
            </a:r>
            <a:r>
              <a:rPr lang="en-US" sz="5600" dirty="0">
                <a:latin typeface="Times New Roman" pitchFamily="18" charset="0"/>
                <a:cs typeface="Times New Roman" pitchFamily="18" charset="0"/>
              </a:rPr>
              <a:t/>
            </a:r>
            <a:br>
              <a:rPr lang="en-US" sz="5600" dirty="0">
                <a:latin typeface="Times New Roman" pitchFamily="18" charset="0"/>
                <a:cs typeface="Times New Roman" pitchFamily="18" charset="0"/>
              </a:rPr>
            </a:br>
            <a:endParaRPr lang="en-US" sz="5600" dirty="0">
              <a:latin typeface="Times New Roman" pitchFamily="18" charset="0"/>
              <a:cs typeface="Times New Roman" pitchFamily="18" charset="0"/>
            </a:endParaRPr>
          </a:p>
          <a:p>
            <a:pPr marL="0" indent="0">
              <a:buNone/>
            </a:pPr>
            <a:r>
              <a:rPr lang="en-US" sz="5600" dirty="0" smtClean="0">
                <a:latin typeface="Times New Roman" pitchFamily="18" charset="0"/>
                <a:cs typeface="Times New Roman" pitchFamily="18" charset="0"/>
              </a:rPr>
              <a:t>2. Duality </a:t>
            </a:r>
            <a:r>
              <a:rPr lang="en-US" sz="5600" dirty="0">
                <a:latin typeface="Times New Roman" pitchFamily="18" charset="0"/>
                <a:cs typeface="Times New Roman" pitchFamily="18" charset="0"/>
              </a:rPr>
              <a:t>theorem is sometimes useful in creating new expressions from the given Boolean expressions</a:t>
            </a:r>
            <a:r>
              <a:rPr lang="en-US" sz="5600" dirty="0" smtClean="0">
                <a:latin typeface="Times New Roman" pitchFamily="18" charset="0"/>
                <a:cs typeface="Times New Roman" pitchFamily="18" charset="0"/>
              </a:rPr>
              <a:t>.</a:t>
            </a:r>
            <a:endParaRPr lang="en-US" sz="5600" dirty="0">
              <a:latin typeface="Times New Roman" pitchFamily="18" charset="0"/>
              <a:cs typeface="Times New Roman" pitchFamily="18" charset="0"/>
            </a:endParaRPr>
          </a:p>
          <a:p>
            <a:endParaRPr lang="en-US" sz="5600" dirty="0" smtClean="0">
              <a:latin typeface="Times New Roman" pitchFamily="18" charset="0"/>
              <a:cs typeface="Times New Roman" pitchFamily="18" charset="0"/>
            </a:endParaRPr>
          </a:p>
          <a:p>
            <a:pPr marL="0" indent="0">
              <a:buNone/>
            </a:pPr>
            <a:r>
              <a:rPr lang="en-US" sz="5600" dirty="0" smtClean="0">
                <a:latin typeface="Times New Roman" pitchFamily="18" charset="0"/>
                <a:cs typeface="Times New Roman" pitchFamily="18" charset="0"/>
              </a:rPr>
              <a:t>3. For </a:t>
            </a:r>
            <a:r>
              <a:rPr lang="en-US" sz="5600" dirty="0">
                <a:latin typeface="Times New Roman" pitchFamily="18" charset="0"/>
                <a:cs typeface="Times New Roman" pitchFamily="18" charset="0"/>
              </a:rPr>
              <a:t>example if the given expression is A + 1 = 1 then replace the OR (+) operation by AND ( ) operation and take complement of 1 to write the dual of the given relation as</a:t>
            </a:r>
            <a:r>
              <a:rPr lang="en-US" sz="5600" dirty="0" smtClean="0">
                <a:latin typeface="Times New Roman" pitchFamily="18" charset="0"/>
                <a:cs typeface="Times New Roman" pitchFamily="18" charset="0"/>
              </a:rPr>
              <a:t>,</a:t>
            </a:r>
            <a:r>
              <a:rPr lang="en-US" sz="5600" dirty="0">
                <a:latin typeface="Times New Roman" pitchFamily="18" charset="0"/>
                <a:cs typeface="Times New Roman" pitchFamily="18" charset="0"/>
              </a:rPr>
              <a:t/>
            </a:r>
            <a:br>
              <a:rPr lang="en-US" sz="5600" dirty="0">
                <a:latin typeface="Times New Roman" pitchFamily="18" charset="0"/>
                <a:cs typeface="Times New Roman" pitchFamily="18" charset="0"/>
              </a:rPr>
            </a:br>
            <a:r>
              <a:rPr lang="en-US" sz="5600" dirty="0" smtClean="0">
                <a:latin typeface="Times New Roman" pitchFamily="18" charset="0"/>
                <a:cs typeface="Times New Roman" pitchFamily="18" charset="0"/>
              </a:rPr>
              <a:t>A.0 </a:t>
            </a:r>
            <a:r>
              <a:rPr lang="en-US" sz="5600" dirty="0">
                <a:latin typeface="Times New Roman" pitchFamily="18" charset="0"/>
                <a:cs typeface="Times New Roman" pitchFamily="18" charset="0"/>
              </a:rPr>
              <a:t>= 0</a:t>
            </a:r>
          </a:p>
          <a:p>
            <a:pPr marL="0" indent="0">
              <a:buNone/>
            </a:pPr>
            <a:endParaRPr lang="en-US" sz="5600" dirty="0">
              <a:latin typeface="Times New Roman" pitchFamily="18" charset="0"/>
              <a:cs typeface="Times New Roman" pitchFamily="18" charset="0"/>
            </a:endParaRPr>
          </a:p>
          <a:p>
            <a:pPr marL="0" indent="0">
              <a:buNone/>
            </a:pPr>
            <a:r>
              <a:rPr lang="en-US" sz="5600" dirty="0" smtClean="0">
                <a:latin typeface="Times New Roman" pitchFamily="18" charset="0"/>
                <a:cs typeface="Times New Roman" pitchFamily="18" charset="0"/>
              </a:rPr>
              <a:t>4. The </a:t>
            </a:r>
            <a:r>
              <a:rPr lang="en-US" sz="5600" dirty="0">
                <a:latin typeface="Times New Roman" pitchFamily="18" charset="0"/>
                <a:cs typeface="Times New Roman" pitchFamily="18" charset="0"/>
              </a:rPr>
              <a:t>dual of </a:t>
            </a:r>
            <a:r>
              <a:rPr lang="en-US" sz="5600" dirty="0" smtClean="0">
                <a:latin typeface="Times New Roman" pitchFamily="18" charset="0"/>
                <a:cs typeface="Times New Roman" pitchFamily="18" charset="0"/>
              </a:rPr>
              <a:t>A.(B+C</a:t>
            </a:r>
            <a:r>
              <a:rPr lang="en-US" sz="5600" dirty="0">
                <a:latin typeface="Times New Roman" pitchFamily="18" charset="0"/>
                <a:cs typeface="Times New Roman" pitchFamily="18" charset="0"/>
              </a:rPr>
              <a:t>) = AB + AC is given by</a:t>
            </a:r>
            <a:r>
              <a:rPr lang="en-US" sz="5600" dirty="0" smtClean="0">
                <a:latin typeface="Times New Roman" pitchFamily="18" charset="0"/>
                <a:cs typeface="Times New Roman" pitchFamily="18" charset="0"/>
              </a:rPr>
              <a:t>, </a:t>
            </a:r>
            <a:endParaRPr lang="en-US" sz="5600" dirty="0">
              <a:latin typeface="Times New Roman" pitchFamily="18" charset="0"/>
              <a:cs typeface="Times New Roman" pitchFamily="18" charset="0"/>
            </a:endParaRPr>
          </a:p>
          <a:p>
            <a:pPr marL="0" indent="0">
              <a:buNone/>
            </a:pPr>
            <a:r>
              <a:rPr lang="en-US" sz="5600" dirty="0">
                <a:latin typeface="Times New Roman" pitchFamily="18" charset="0"/>
                <a:cs typeface="Times New Roman" pitchFamily="18" charset="0"/>
              </a:rPr>
              <a:t>A+ (</a:t>
            </a:r>
            <a:r>
              <a:rPr lang="en-US" sz="5600" dirty="0" smtClean="0">
                <a:latin typeface="Times New Roman" pitchFamily="18" charset="0"/>
                <a:cs typeface="Times New Roman" pitchFamily="18" charset="0"/>
              </a:rPr>
              <a:t>B.C</a:t>
            </a:r>
            <a:r>
              <a:rPr lang="en-US" sz="5600" dirty="0">
                <a:latin typeface="Times New Roman" pitchFamily="18" charset="0"/>
                <a:cs typeface="Times New Roman" pitchFamily="18" charset="0"/>
              </a:rPr>
              <a:t>) = (A + B). (A + C</a:t>
            </a:r>
            <a:r>
              <a:rPr lang="en-US" sz="5600" dirty="0" smtClean="0">
                <a:latin typeface="Times New Roman" pitchFamily="18" charset="0"/>
                <a:cs typeface="Times New Roman" pitchFamily="18" charset="0"/>
              </a:rPr>
              <a:t>)</a:t>
            </a:r>
            <a:endParaRPr lang="en-US" sz="56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97637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additive="base">
                                        <p:cTn id="3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338"/>
            <a:ext cx="8229600" cy="449262"/>
          </a:xfrm>
        </p:spPr>
        <p:txBody>
          <a:bodyPr>
            <a:normAutofit fontScale="90000"/>
          </a:bodyPr>
          <a:lstStyle/>
          <a:p>
            <a:r>
              <a:rPr lang="en-US" dirty="0" smtClean="0">
                <a:solidFill>
                  <a:srgbClr val="FF0000"/>
                </a:solidFill>
                <a:latin typeface="Times New Roman" pitchFamily="18" charset="0"/>
                <a:cs typeface="Times New Roman" pitchFamily="18" charset="0"/>
              </a:rPr>
              <a:t>De-Morgan’s Theorem</a:t>
            </a:r>
            <a:br>
              <a:rPr lang="en-US" dirty="0" smtClean="0">
                <a:solidFill>
                  <a:srgbClr val="FF0000"/>
                </a:solidFill>
                <a:latin typeface="Times New Roman" pitchFamily="18" charset="0"/>
                <a:cs typeface="Times New Roman" pitchFamily="18" charset="0"/>
              </a:rPr>
            </a:br>
            <a:r>
              <a:rPr lang="en-US" sz="2700" i="1" dirty="0" smtClean="0">
                <a:solidFill>
                  <a:srgbClr val="7030A0"/>
                </a:solidFill>
                <a:latin typeface="Times New Roman" pitchFamily="18" charset="0"/>
                <a:cs typeface="Times New Roman" pitchFamily="18" charset="0"/>
              </a:rPr>
              <a:t>Q. State and Prove De-</a:t>
            </a:r>
            <a:r>
              <a:rPr lang="en-US" sz="2700" i="1" dirty="0" err="1" smtClean="0">
                <a:solidFill>
                  <a:srgbClr val="7030A0"/>
                </a:solidFill>
                <a:latin typeface="Times New Roman" pitchFamily="18" charset="0"/>
                <a:cs typeface="Times New Roman" pitchFamily="18" charset="0"/>
              </a:rPr>
              <a:t>Morgans</a:t>
            </a:r>
            <a:r>
              <a:rPr lang="en-US" sz="2700" i="1" dirty="0" smtClean="0">
                <a:solidFill>
                  <a:srgbClr val="7030A0"/>
                </a:solidFill>
                <a:latin typeface="Times New Roman" pitchFamily="18" charset="0"/>
                <a:cs typeface="Times New Roman" pitchFamily="18" charset="0"/>
              </a:rPr>
              <a:t> Theorem*******</a:t>
            </a:r>
            <a:endParaRPr lang="en-US" sz="4000" i="1" dirty="0">
              <a:solidFill>
                <a:srgbClr val="7030A0"/>
              </a:solidFill>
              <a:latin typeface="Times New Roman" pitchFamily="18" charset="0"/>
              <a:cs typeface="Times New Roman" pitchFamily="18" charset="0"/>
            </a:endParaRPr>
          </a:p>
        </p:txBody>
      </p:sp>
      <p:sp>
        <p:nvSpPr>
          <p:cNvPr id="4" name="AutoShape 2" descr="De Morgan&amp;#39;s Theorem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imes New Roman" pitchFamily="18" charset="0"/>
              <a:cs typeface="Times New Roman" pitchFamily="18" charset="0"/>
            </a:endParaRPr>
          </a:p>
        </p:txBody>
      </p:sp>
      <p:pic>
        <p:nvPicPr>
          <p:cNvPr id="1030"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t="27708" b="34352"/>
          <a:stretch/>
        </p:blipFill>
        <p:spPr bwMode="auto">
          <a:xfrm>
            <a:off x="93230" y="4268558"/>
            <a:ext cx="5181600" cy="1233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07975" y="914400"/>
            <a:ext cx="8607425" cy="2862322"/>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Theorem 1: </a:t>
            </a:r>
          </a:p>
          <a:p>
            <a:pPr algn="ctr"/>
            <a:r>
              <a:rPr lang="en-US" sz="2000" b="1" dirty="0" smtClean="0">
                <a:latin typeface="Times New Roman" pitchFamily="18" charset="0"/>
                <a:cs typeface="Times New Roman" pitchFamily="18" charset="0"/>
              </a:rPr>
              <a:t>A.B=A+B</a:t>
            </a:r>
          </a:p>
          <a:p>
            <a:endParaRPr lang="en-US" sz="2000" dirty="0" smtClean="0">
              <a:latin typeface="Times New Roman" pitchFamily="18" charset="0"/>
              <a:cs typeface="Times New Roman" pitchFamily="18" charset="0"/>
            </a:endParaRPr>
          </a:p>
          <a:p>
            <a:pPr marL="457200" indent="-457200">
              <a:buFont typeface="+mj-lt"/>
              <a:buAutoNum type="arabicPeriod"/>
            </a:pPr>
            <a:r>
              <a:rPr lang="en-US" sz="2000" dirty="0" smtClean="0">
                <a:latin typeface="Times New Roman" pitchFamily="18" charset="0"/>
                <a:cs typeface="Times New Roman" pitchFamily="18" charset="0"/>
              </a:rPr>
              <a:t>This </a:t>
            </a:r>
            <a:r>
              <a:rPr lang="en-US" sz="2000" dirty="0">
                <a:latin typeface="Times New Roman" pitchFamily="18" charset="0"/>
                <a:cs typeface="Times New Roman" pitchFamily="18" charset="0"/>
              </a:rPr>
              <a:t>theorem </a:t>
            </a:r>
            <a:r>
              <a:rPr lang="en-US" sz="2000" dirty="0" smtClean="0">
                <a:latin typeface="Times New Roman" pitchFamily="18" charset="0"/>
                <a:cs typeface="Times New Roman" pitchFamily="18" charset="0"/>
              </a:rPr>
              <a:t>states that</a:t>
            </a:r>
            <a:r>
              <a:rPr lang="en-US" sz="2000" dirty="0">
                <a:latin typeface="Times New Roman" pitchFamily="18" charset="0"/>
                <a:cs typeface="Times New Roman" pitchFamily="18" charset="0"/>
              </a:rPr>
              <a:t> the complement of the product </a:t>
            </a:r>
            <a:r>
              <a:rPr lang="en-US" sz="2000" dirty="0" smtClean="0">
                <a:latin typeface="Times New Roman" pitchFamily="18" charset="0"/>
                <a:cs typeface="Times New Roman" pitchFamily="18" charset="0"/>
              </a:rPr>
              <a:t>is </a:t>
            </a:r>
            <a:r>
              <a:rPr lang="en-US" sz="2000" dirty="0">
                <a:latin typeface="Times New Roman" pitchFamily="18" charset="0"/>
                <a:cs typeface="Times New Roman" pitchFamily="18" charset="0"/>
              </a:rPr>
              <a:t>equal to the </a:t>
            </a:r>
            <a:r>
              <a:rPr lang="en-US" sz="2000" dirty="0" smtClean="0">
                <a:latin typeface="Times New Roman" pitchFamily="18" charset="0"/>
                <a:cs typeface="Times New Roman" pitchFamily="18" charset="0"/>
              </a:rPr>
              <a:t>addition </a:t>
            </a:r>
            <a:r>
              <a:rPr lang="en-US" sz="2000" dirty="0">
                <a:latin typeface="Times New Roman" pitchFamily="18" charset="0"/>
                <a:cs typeface="Times New Roman" pitchFamily="18" charset="0"/>
              </a:rPr>
              <a:t>of the complement of each </a:t>
            </a:r>
            <a:r>
              <a:rPr lang="en-US" sz="2000" dirty="0" smtClean="0">
                <a:latin typeface="Times New Roman" pitchFamily="18" charset="0"/>
                <a:cs typeface="Times New Roman" pitchFamily="18" charset="0"/>
              </a:rPr>
              <a:t>term.</a:t>
            </a:r>
          </a:p>
          <a:p>
            <a:pPr marL="457200" indent="-457200">
              <a:buFont typeface="+mj-lt"/>
              <a:buAutoNum type="arabicPeriod"/>
            </a:pPr>
            <a:r>
              <a:rPr lang="en-US" sz="2000" dirty="0" smtClean="0">
                <a:latin typeface="Times New Roman" pitchFamily="18" charset="0"/>
                <a:cs typeface="Times New Roman" pitchFamily="18" charset="0"/>
              </a:rPr>
              <a:t>This can be shown as follows. The left hand side of this theorem represents a NAND gate with inputs A and B whereas The Right Hand Side represents OR gate with inverted inputs.</a:t>
            </a:r>
          </a:p>
          <a:p>
            <a:pPr marL="457200" indent="-457200">
              <a:buFont typeface="+mj-lt"/>
              <a:buAutoNum type="arabicPeriod"/>
            </a:pPr>
            <a:r>
              <a:rPr lang="en-US" sz="2000" dirty="0" smtClean="0">
                <a:latin typeface="Times New Roman" pitchFamily="18" charset="0"/>
                <a:cs typeface="Times New Roman" pitchFamily="18" charset="0"/>
              </a:rPr>
              <a:t>This theorem can be verified by writing a truth table as follows</a:t>
            </a:r>
            <a:endParaRPr lang="en-US" sz="2000" dirty="0">
              <a:latin typeface="Times New Roman" pitchFamily="18" charset="0"/>
              <a:cs typeface="Times New Roman" pitchFamily="18" charset="0"/>
            </a:endParaRPr>
          </a:p>
        </p:txBody>
      </p:sp>
      <p:cxnSp>
        <p:nvCxnSpPr>
          <p:cNvPr id="11" name="Straight Connector 10"/>
          <p:cNvCxnSpPr/>
          <p:nvPr/>
        </p:nvCxnSpPr>
        <p:spPr>
          <a:xfrm>
            <a:off x="4038600" y="12192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611687" y="12192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937125" y="1219200"/>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963842" y="1130633"/>
            <a:ext cx="1345624" cy="5855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6236" y="3742086"/>
            <a:ext cx="39624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01048" y="5686279"/>
            <a:ext cx="4456112" cy="338554"/>
          </a:xfrm>
          <a:prstGeom prst="rect">
            <a:avLst/>
          </a:prstGeom>
          <a:noFill/>
        </p:spPr>
        <p:txBody>
          <a:bodyPr wrap="square" rtlCol="0">
            <a:spAutoFit/>
          </a:bodyPr>
          <a:lstStyle/>
          <a:p>
            <a:r>
              <a:rPr lang="en-US" sz="1600" dirty="0" smtClean="0">
                <a:latin typeface="Times New Roman" pitchFamily="18" charset="0"/>
                <a:cs typeface="Times New Roman" pitchFamily="18" charset="0"/>
              </a:rPr>
              <a:t>           Illustration of De-</a:t>
            </a:r>
            <a:r>
              <a:rPr lang="en-US" sz="1600" dirty="0" err="1" smtClean="0">
                <a:latin typeface="Times New Roman" pitchFamily="18" charset="0"/>
                <a:cs typeface="Times New Roman" pitchFamily="18" charset="0"/>
              </a:rPr>
              <a:t>Morgans</a:t>
            </a:r>
            <a:r>
              <a:rPr lang="en-US" sz="1600" dirty="0" smtClean="0">
                <a:latin typeface="Times New Roman" pitchFamily="18" charset="0"/>
                <a:cs typeface="Times New Roman" pitchFamily="18" charset="0"/>
              </a:rPr>
              <a:t> First Theorem</a:t>
            </a:r>
            <a:endParaRPr lang="en-US" sz="1600" dirty="0">
              <a:latin typeface="Times New Roman" pitchFamily="18" charset="0"/>
              <a:cs typeface="Times New Roman" pitchFamily="18" charset="0"/>
            </a:endParaRPr>
          </a:p>
        </p:txBody>
      </p:sp>
      <p:sp>
        <p:nvSpPr>
          <p:cNvPr id="10" name="TextBox 9"/>
          <p:cNvSpPr txBox="1"/>
          <p:nvPr/>
        </p:nvSpPr>
        <p:spPr>
          <a:xfrm>
            <a:off x="5791200" y="6028086"/>
            <a:ext cx="2590800" cy="338554"/>
          </a:xfrm>
          <a:prstGeom prst="rect">
            <a:avLst/>
          </a:prstGeom>
          <a:noFill/>
        </p:spPr>
        <p:txBody>
          <a:bodyPr wrap="square" rtlCol="0">
            <a:spAutoFit/>
          </a:bodyPr>
          <a:lstStyle/>
          <a:p>
            <a:pPr algn="ctr"/>
            <a:r>
              <a:rPr lang="en-US" sz="1600" dirty="0" smtClean="0">
                <a:latin typeface="Times New Roman" pitchFamily="18" charset="0"/>
                <a:cs typeface="Times New Roman" pitchFamily="18" charset="0"/>
              </a:rPr>
              <a:t>Truth table</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34208044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81000" y="20782"/>
            <a:ext cx="8229600" cy="4525963"/>
          </a:xfrm>
        </p:spPr>
        <p:txBody>
          <a:bodyPr/>
          <a:lstStyle/>
          <a:p>
            <a:r>
              <a:rPr lang="en-US" sz="2000" b="1" dirty="0">
                <a:latin typeface="Times New Roman" pitchFamily="18" charset="0"/>
                <a:cs typeface="Times New Roman" pitchFamily="18" charset="0"/>
              </a:rPr>
              <a:t>Theorem </a:t>
            </a:r>
            <a:r>
              <a:rPr lang="en-US" sz="2000" b="1" dirty="0" smtClean="0">
                <a:latin typeface="Times New Roman" pitchFamily="18" charset="0"/>
                <a:cs typeface="Times New Roman" pitchFamily="18" charset="0"/>
              </a:rPr>
              <a:t>2: </a:t>
            </a:r>
            <a:endParaRPr lang="en-US" sz="2000" b="1" dirty="0">
              <a:latin typeface="Times New Roman" pitchFamily="18" charset="0"/>
              <a:cs typeface="Times New Roman" pitchFamily="18" charset="0"/>
            </a:endParaRPr>
          </a:p>
          <a:p>
            <a:pPr marL="0" indent="0" algn="ctr">
              <a:buNone/>
            </a:pPr>
            <a:r>
              <a:rPr lang="en-US" sz="2000" b="1" dirty="0" smtClean="0">
                <a:latin typeface="Times New Roman" pitchFamily="18" charset="0"/>
                <a:cs typeface="Times New Roman" pitchFamily="18" charset="0"/>
              </a:rPr>
              <a:t>A+B = A .B</a:t>
            </a:r>
            <a:endParaRPr lang="en-US" sz="2000" b="1" dirty="0">
              <a:latin typeface="Times New Roman" pitchFamily="18" charset="0"/>
              <a:cs typeface="Times New Roman" pitchFamily="18" charset="0"/>
            </a:endParaRPr>
          </a:p>
          <a:p>
            <a:pPr marL="457200" indent="-457200">
              <a:buFont typeface="+mj-lt"/>
              <a:buAutoNum type="arabicPeriod"/>
            </a:pPr>
            <a:r>
              <a:rPr lang="en-US" sz="2000" dirty="0">
                <a:latin typeface="Times New Roman" pitchFamily="18" charset="0"/>
                <a:cs typeface="Times New Roman" pitchFamily="18" charset="0"/>
              </a:rPr>
              <a:t>This theorem states that the complement of </a:t>
            </a:r>
            <a:r>
              <a:rPr lang="en-US" sz="2000" dirty="0" smtClean="0">
                <a:latin typeface="Times New Roman" pitchFamily="18" charset="0"/>
                <a:cs typeface="Times New Roman" pitchFamily="18" charset="0"/>
              </a:rPr>
              <a:t>the addition is </a:t>
            </a:r>
            <a:r>
              <a:rPr lang="en-US" sz="2000" dirty="0">
                <a:latin typeface="Times New Roman" pitchFamily="18" charset="0"/>
                <a:cs typeface="Times New Roman" pitchFamily="18" charset="0"/>
              </a:rPr>
              <a:t>equal to the </a:t>
            </a:r>
            <a:r>
              <a:rPr lang="en-US" sz="2000" dirty="0" smtClean="0">
                <a:latin typeface="Times New Roman" pitchFamily="18" charset="0"/>
                <a:cs typeface="Times New Roman" pitchFamily="18" charset="0"/>
              </a:rPr>
              <a:t>product </a:t>
            </a:r>
            <a:r>
              <a:rPr lang="en-US" sz="2000" dirty="0">
                <a:latin typeface="Times New Roman" pitchFamily="18" charset="0"/>
                <a:cs typeface="Times New Roman" pitchFamily="18" charset="0"/>
              </a:rPr>
              <a:t>of the complement of each term</a:t>
            </a:r>
            <a:r>
              <a:rPr lang="en-US" sz="2000" dirty="0" smtClean="0">
                <a:latin typeface="Times New Roman" pitchFamily="18" charset="0"/>
                <a:cs typeface="Times New Roman" pitchFamily="18" charset="0"/>
              </a:rPr>
              <a:t>.</a:t>
            </a:r>
          </a:p>
          <a:p>
            <a:pPr marL="457200" indent="-457200">
              <a:buFont typeface="+mj-lt"/>
              <a:buAutoNum type="arabicPeriod"/>
            </a:pPr>
            <a:r>
              <a:rPr lang="en-US" sz="2000" dirty="0">
                <a:latin typeface="Times New Roman" pitchFamily="18" charset="0"/>
                <a:cs typeface="Times New Roman" pitchFamily="18" charset="0"/>
              </a:rPr>
              <a:t>This can be shown as follows. The left hand side of this theorem represents a </a:t>
            </a:r>
            <a:r>
              <a:rPr lang="en-US" sz="2000" dirty="0" smtClean="0">
                <a:latin typeface="Times New Roman" pitchFamily="18" charset="0"/>
                <a:cs typeface="Times New Roman" pitchFamily="18" charset="0"/>
              </a:rPr>
              <a:t>NOR gate </a:t>
            </a:r>
            <a:r>
              <a:rPr lang="en-US" sz="2000" dirty="0">
                <a:latin typeface="Times New Roman" pitchFamily="18" charset="0"/>
                <a:cs typeface="Times New Roman" pitchFamily="18" charset="0"/>
              </a:rPr>
              <a:t>with inputs A and B whereas The Right Hand Side represents </a:t>
            </a:r>
            <a:r>
              <a:rPr lang="en-US" sz="2000" dirty="0" smtClean="0">
                <a:latin typeface="Times New Roman" pitchFamily="18" charset="0"/>
                <a:cs typeface="Times New Roman" pitchFamily="18" charset="0"/>
              </a:rPr>
              <a:t>AND </a:t>
            </a:r>
            <a:r>
              <a:rPr lang="en-US" sz="2000" dirty="0">
                <a:latin typeface="Times New Roman" pitchFamily="18" charset="0"/>
                <a:cs typeface="Times New Roman" pitchFamily="18" charset="0"/>
              </a:rPr>
              <a:t>gate with inverted inputs.</a:t>
            </a:r>
          </a:p>
          <a:p>
            <a:pPr marL="457200" indent="-457200">
              <a:buFont typeface="+mj-lt"/>
              <a:buAutoNum type="arabicPeriod"/>
            </a:pPr>
            <a:r>
              <a:rPr lang="en-US" sz="2000" dirty="0">
                <a:latin typeface="Times New Roman" pitchFamily="18" charset="0"/>
                <a:cs typeface="Times New Roman" pitchFamily="18" charset="0"/>
              </a:rPr>
              <a:t>This theorem can be verified by writing a truth table as </a:t>
            </a:r>
            <a:r>
              <a:rPr lang="en-US" sz="2000" dirty="0" smtClean="0">
                <a:latin typeface="Times New Roman" pitchFamily="18" charset="0"/>
                <a:cs typeface="Times New Roman" pitchFamily="18" charset="0"/>
              </a:rPr>
              <a:t>follows</a:t>
            </a:r>
            <a:br>
              <a:rPr lang="en-US" sz="2000" dirty="0" smtClean="0">
                <a:latin typeface="Times New Roman" pitchFamily="18" charset="0"/>
                <a:cs typeface="Times New Roman" pitchFamily="18" charset="0"/>
              </a:rPr>
            </a:br>
            <a:endParaRPr lang="en-US" sz="2000" dirty="0">
              <a:latin typeface="Times New Roman" pitchFamily="18" charset="0"/>
              <a:cs typeface="Times New Roman" pitchFamily="18" charset="0"/>
            </a:endParaRPr>
          </a:p>
          <a:p>
            <a:endParaRPr lang="en-US" dirty="0"/>
          </a:p>
        </p:txBody>
      </p:sp>
      <p:cxnSp>
        <p:nvCxnSpPr>
          <p:cNvPr id="4" name="Straight Connector 3"/>
          <p:cNvCxnSpPr/>
          <p:nvPr/>
        </p:nvCxnSpPr>
        <p:spPr>
          <a:xfrm>
            <a:off x="3886200" y="457200"/>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648200" y="4572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953000" y="457200"/>
            <a:ext cx="2286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AutoShape 2" descr="De Morgan&amp;#39;s Theore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5730"/>
          <a:stretch/>
        </p:blipFill>
        <p:spPr bwMode="auto">
          <a:xfrm>
            <a:off x="754207" y="3380510"/>
            <a:ext cx="3914775"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3657600" y="228600"/>
            <a:ext cx="1752600" cy="5413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536" y="3297382"/>
            <a:ext cx="3813464"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78006" y="5946575"/>
            <a:ext cx="4191000" cy="615553"/>
          </a:xfrm>
          <a:prstGeom prst="rect">
            <a:avLst/>
          </a:prstGeom>
          <a:noFill/>
        </p:spPr>
        <p:txBody>
          <a:bodyPr wrap="square" rtlCol="0">
            <a:spAutoFit/>
          </a:bodyPr>
          <a:lstStyle/>
          <a:p>
            <a:r>
              <a:rPr lang="en-US" sz="1600" dirty="0">
                <a:latin typeface="Times New Roman" pitchFamily="18" charset="0"/>
                <a:cs typeface="Times New Roman" pitchFamily="18" charset="0"/>
              </a:rPr>
              <a:t>Illustration of De-</a:t>
            </a:r>
            <a:r>
              <a:rPr lang="en-US" sz="1600" dirty="0" err="1">
                <a:latin typeface="Times New Roman" pitchFamily="18" charset="0"/>
                <a:cs typeface="Times New Roman" pitchFamily="18" charset="0"/>
              </a:rPr>
              <a:t>Morgans</a:t>
            </a:r>
            <a:r>
              <a:rPr lang="en-US" sz="1600" dirty="0">
                <a:latin typeface="Times New Roman" pitchFamily="18" charset="0"/>
                <a:cs typeface="Times New Roman" pitchFamily="18" charset="0"/>
              </a:rPr>
              <a:t> First Theorem</a:t>
            </a:r>
          </a:p>
          <a:p>
            <a:endParaRPr lang="en-US" dirty="0"/>
          </a:p>
        </p:txBody>
      </p:sp>
      <p:sp>
        <p:nvSpPr>
          <p:cNvPr id="8" name="TextBox 7"/>
          <p:cNvSpPr txBox="1"/>
          <p:nvPr/>
        </p:nvSpPr>
        <p:spPr>
          <a:xfrm>
            <a:off x="6705600" y="5870376"/>
            <a:ext cx="1981200" cy="615553"/>
          </a:xfrm>
          <a:prstGeom prst="rect">
            <a:avLst/>
          </a:prstGeom>
          <a:noFill/>
        </p:spPr>
        <p:txBody>
          <a:bodyPr wrap="square" rtlCol="0">
            <a:spAutoFit/>
          </a:bodyPr>
          <a:lstStyle/>
          <a:p>
            <a:r>
              <a:rPr lang="en-US" sz="1600" dirty="0">
                <a:latin typeface="Times New Roman" pitchFamily="18" charset="0"/>
                <a:cs typeface="Times New Roman" pitchFamily="18" charset="0"/>
              </a:rPr>
              <a:t>Truth table</a:t>
            </a:r>
          </a:p>
          <a:p>
            <a:endParaRPr lang="en-US" dirty="0"/>
          </a:p>
        </p:txBody>
      </p:sp>
    </p:spTree>
    <p:extLst>
      <p:ext uri="{BB962C8B-B14F-4D97-AF65-F5344CB8AC3E}">
        <p14:creationId xmlns:p14="http://schemas.microsoft.com/office/powerpoint/2010/main" val="36635493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u="sng" dirty="0">
                <a:solidFill>
                  <a:srgbClr val="7030A0"/>
                </a:solidFill>
                <a:latin typeface="Times New Roman" pitchFamily="18" charset="0"/>
                <a:cs typeface="Times New Roman" pitchFamily="18" charset="0"/>
              </a:rPr>
              <a:t>"Noise Margin" or "Noise Immunity</a:t>
            </a:r>
            <a:r>
              <a:rPr lang="en-US" sz="2800" i="1" u="sng" dirty="0" smtClean="0">
                <a:solidFill>
                  <a:srgbClr val="7030A0"/>
                </a:solidFill>
                <a:latin typeface="Times New Roman" pitchFamily="18" charset="0"/>
                <a:cs typeface="Times New Roman" pitchFamily="18" charset="0"/>
              </a:rPr>
              <a:t>"</a:t>
            </a:r>
            <a:endParaRPr lang="en-US" sz="2800" i="1" u="sng" dirty="0">
              <a:solidFill>
                <a:srgbClr val="7030A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2600" dirty="0">
                <a:latin typeface="Times New Roman" pitchFamily="18" charset="0"/>
                <a:cs typeface="Times New Roman" pitchFamily="18" charset="0"/>
              </a:rPr>
              <a:t>Noise is an unwanted electrical disturbance which may induce some voltage in the connecting wires used between two gates or from a gate output to load</a:t>
            </a:r>
            <a:r>
              <a:rPr lang="en-US" sz="2600" dirty="0" smtClean="0">
                <a:latin typeface="Times New Roman" pitchFamily="18" charset="0"/>
                <a:cs typeface="Times New Roman" pitchFamily="18" charset="0"/>
              </a:rPr>
              <a:t>.</a:t>
            </a:r>
            <a:br>
              <a:rPr lang="en-US" sz="2600" dirty="0" smtClean="0">
                <a:latin typeface="Times New Roman" pitchFamily="18" charset="0"/>
                <a:cs typeface="Times New Roman" pitchFamily="18" charset="0"/>
              </a:rPr>
            </a:br>
            <a:endParaRPr lang="en-US" sz="2600" dirty="0" smtClean="0">
              <a:latin typeface="Times New Roman" pitchFamily="18" charset="0"/>
              <a:cs typeface="Times New Roman" pitchFamily="18" charset="0"/>
            </a:endParaRPr>
          </a:p>
          <a:p>
            <a:r>
              <a:rPr lang="en-US" sz="2600" dirty="0">
                <a:latin typeface="Times New Roman" pitchFamily="18" charset="0"/>
                <a:cs typeface="Times New Roman" pitchFamily="18" charset="0"/>
              </a:rPr>
              <a:t>Noise immunity is defined as the ability of a logic circuit </a:t>
            </a:r>
            <a:r>
              <a:rPr lang="en-US" sz="2600" b="1" dirty="0">
                <a:solidFill>
                  <a:schemeClr val="tx2">
                    <a:lumMod val="75000"/>
                  </a:schemeClr>
                </a:solidFill>
                <a:latin typeface="Times New Roman" pitchFamily="18" charset="0"/>
                <a:cs typeface="Times New Roman" pitchFamily="18" charset="0"/>
              </a:rPr>
              <a:t>to tolerate the noise without causing the output to change undesirably.</a:t>
            </a:r>
          </a:p>
          <a:p>
            <a:pPr marL="0" indent="0">
              <a:buNone/>
            </a:pPr>
            <a:endParaRPr lang="en-US" sz="2600" dirty="0">
              <a:latin typeface="Times New Roman" pitchFamily="18" charset="0"/>
              <a:cs typeface="Times New Roman" pitchFamily="18" charset="0"/>
            </a:endParaRPr>
          </a:p>
          <a:p>
            <a:r>
              <a:rPr lang="en-US" sz="2600" b="1" dirty="0">
                <a:solidFill>
                  <a:schemeClr val="tx2">
                    <a:lumMod val="75000"/>
                  </a:schemeClr>
                </a:solidFill>
                <a:latin typeface="Times New Roman" pitchFamily="18" charset="0"/>
                <a:cs typeface="Times New Roman" pitchFamily="18" charset="0"/>
              </a:rPr>
              <a:t>A quantitative measure of noise immunity </a:t>
            </a:r>
            <a:r>
              <a:rPr lang="en-US" sz="2600" dirty="0">
                <a:latin typeface="Times New Roman" pitchFamily="18" charset="0"/>
                <a:cs typeface="Times New Roman" pitchFamily="18" charset="0"/>
              </a:rPr>
              <a:t>of a logic family </a:t>
            </a:r>
            <a:r>
              <a:rPr lang="en-US" sz="2600" dirty="0" smtClean="0">
                <a:latin typeface="Times New Roman" pitchFamily="18" charset="0"/>
                <a:cs typeface="Times New Roman" pitchFamily="18" charset="0"/>
              </a:rPr>
              <a:t>is known </a:t>
            </a:r>
            <a:r>
              <a:rPr lang="en-US" sz="2600" dirty="0">
                <a:latin typeface="Times New Roman" pitchFamily="18" charset="0"/>
                <a:cs typeface="Times New Roman" pitchFamily="18" charset="0"/>
              </a:rPr>
              <a:t>as noise margin.</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0267931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4915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u="sng" dirty="0">
                <a:solidFill>
                  <a:srgbClr val="7030A0"/>
                </a:solidFill>
                <a:latin typeface="Times New Roman" pitchFamily="18" charset="0"/>
                <a:cs typeface="Times New Roman" pitchFamily="18" charset="0"/>
              </a:rPr>
              <a:t>Propagation delay </a:t>
            </a:r>
          </a:p>
        </p:txBody>
      </p:sp>
      <p:sp>
        <p:nvSpPr>
          <p:cNvPr id="3" name="Content Placeholder 2"/>
          <p:cNvSpPr>
            <a:spLocks noGrp="1"/>
          </p:cNvSpPr>
          <p:nvPr>
            <p:ph idx="1"/>
          </p:nvPr>
        </p:nvSpPr>
        <p:spPr/>
        <p:txBody>
          <a:bodyPr>
            <a:normAutofit fontScale="85000" lnSpcReduction="20000"/>
          </a:bodyPr>
          <a:lstStyle/>
          <a:p>
            <a:r>
              <a:rPr lang="en-US" dirty="0">
                <a:latin typeface="Times New Roman" pitchFamily="18" charset="0"/>
                <a:cs typeface="Times New Roman" pitchFamily="18" charset="0"/>
              </a:rPr>
              <a:t>The output of a logic gate does not change its state instantaneously when the state of its input is changed.</a:t>
            </a:r>
          </a:p>
          <a:p>
            <a:pPr marL="0" indent="0">
              <a:buNone/>
            </a:pP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a:p>
            <a:r>
              <a:rPr lang="en-US" b="1" dirty="0">
                <a:solidFill>
                  <a:schemeClr val="tx2">
                    <a:lumMod val="75000"/>
                  </a:schemeClr>
                </a:solidFill>
                <a:latin typeface="Times New Roman" pitchFamily="18" charset="0"/>
                <a:cs typeface="Times New Roman" pitchFamily="18" charset="0"/>
              </a:rPr>
              <a:t>There is a time delay between these two time instants, which is called as the propagation delay.</a:t>
            </a:r>
          </a:p>
          <a:p>
            <a:pPr marL="0" indent="0">
              <a:buNone/>
            </a:pPr>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Thus propagation delay is defined as time delay between the instant of application of an input pulse and the instant of occurrence of the corresponding output pulse.</a:t>
            </a:r>
          </a:p>
        </p:txBody>
      </p:sp>
    </p:spTree>
    <p:extLst>
      <p:ext uri="{BB962C8B-B14F-4D97-AF65-F5344CB8AC3E}">
        <p14:creationId xmlns:p14="http://schemas.microsoft.com/office/powerpoint/2010/main" val="52934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i="1" u="sng" dirty="0">
                <a:solidFill>
                  <a:srgbClr val="7030A0"/>
                </a:solidFill>
                <a:latin typeface="Times New Roman" pitchFamily="18" charset="0"/>
                <a:cs typeface="Times New Roman" pitchFamily="18" charset="0"/>
              </a:rPr>
              <a:t>Define figure of merit.</a:t>
            </a:r>
            <a:r>
              <a:rPr lang="en-US" sz="2800" dirty="0">
                <a:latin typeface="Times New Roman" pitchFamily="18" charset="0"/>
                <a:cs typeface="Times New Roman" pitchFamily="18" charset="0"/>
              </a:rPr>
              <a:t/>
            </a:r>
            <a:br>
              <a:rPr lang="en-US" sz="2800" dirty="0">
                <a:latin typeface="Times New Roman" pitchFamily="18" charset="0"/>
                <a:cs typeface="Times New Roman" pitchFamily="18" charset="0"/>
              </a:rPr>
            </a:br>
            <a:endParaRPr lang="en-US" sz="28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0" indent="0">
              <a:buNone/>
            </a:pP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The figure of merit of a logical family is the product of power dissipation and propagation delay. It is called as the speed power product. The speed is specified in seconds and power is specified in W</a:t>
            </a:r>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
            </a:r>
            <a:br>
              <a:rPr lang="en-US" sz="2400" dirty="0">
                <a:latin typeface="Times New Roman" pitchFamily="18" charset="0"/>
                <a:cs typeface="Times New Roman" pitchFamily="18" charset="0"/>
              </a:rPr>
            </a:b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 Figure of merit = Propagation delay time x Power dissipation.</a:t>
            </a:r>
          </a:p>
          <a:p>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3963458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4000" b="1" dirty="0" smtClean="0">
                <a:solidFill>
                  <a:srgbClr val="FF0000"/>
                </a:solidFill>
                <a:latin typeface="Times New Roman" pitchFamily="18" charset="0"/>
                <a:cs typeface="Times New Roman" pitchFamily="18" charset="0"/>
              </a:rPr>
              <a:t>TTL Family</a:t>
            </a:r>
            <a:endParaRPr lang="en-US" sz="4000" b="1"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sz="2400" dirty="0" smtClean="0">
                <a:latin typeface="Times New Roman" pitchFamily="18" charset="0"/>
                <a:cs typeface="Times New Roman" pitchFamily="18" charset="0"/>
              </a:rPr>
              <a:t>The long form of TTL is transistor Logic. The digital ICs in the TTL Family </a:t>
            </a:r>
            <a:r>
              <a:rPr lang="en-US" sz="2400" b="1" dirty="0" smtClean="0">
                <a:solidFill>
                  <a:schemeClr val="tx2">
                    <a:lumMod val="75000"/>
                  </a:schemeClr>
                </a:solidFill>
                <a:latin typeface="Times New Roman" pitchFamily="18" charset="0"/>
                <a:cs typeface="Times New Roman" pitchFamily="18" charset="0"/>
              </a:rPr>
              <a:t>use only transistors </a:t>
            </a:r>
            <a:r>
              <a:rPr lang="en-US" sz="2400" dirty="0" smtClean="0">
                <a:latin typeface="Times New Roman" pitchFamily="18" charset="0"/>
                <a:cs typeface="Times New Roman" pitchFamily="18" charset="0"/>
              </a:rPr>
              <a:t>as their basic building block.</a:t>
            </a:r>
          </a:p>
          <a:p>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A transistor is </a:t>
            </a:r>
            <a:r>
              <a:rPr lang="en-US" sz="2400" b="1" dirty="0">
                <a:latin typeface="Times New Roman" pitchFamily="18" charset="0"/>
                <a:cs typeface="Times New Roman" pitchFamily="18" charset="0"/>
              </a:rPr>
              <a:t>a semiconductor device used to amplify or switch electronic signals and electrical power</a:t>
            </a:r>
            <a:r>
              <a:rPr lang="en-US" dirty="0">
                <a:latin typeface="Times New Roman" pitchFamily="18" charset="0"/>
                <a:cs typeface="Times New Roman" pitchFamily="18" charset="0"/>
              </a:rPr>
              <a:t>.</a:t>
            </a:r>
          </a:p>
        </p:txBody>
      </p:sp>
    </p:spTree>
    <p:extLst>
      <p:ext uri="{BB962C8B-B14F-4D97-AF65-F5344CB8AC3E}">
        <p14:creationId xmlns:p14="http://schemas.microsoft.com/office/powerpoint/2010/main" val="38199180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Autofit/>
          </a:bodyPr>
          <a:lstStyle/>
          <a:p>
            <a:pPr algn="l"/>
            <a:r>
              <a:rPr lang="en-US" sz="2800" dirty="0">
                <a:solidFill>
                  <a:srgbClr val="7030A0"/>
                </a:solidFill>
                <a:latin typeface="Times New Roman" pitchFamily="18" charset="0"/>
                <a:cs typeface="Times New Roman" pitchFamily="18" charset="0"/>
              </a:rPr>
              <a:t>Advantages of TTL:</a:t>
            </a:r>
          </a:p>
        </p:txBody>
      </p:sp>
      <p:sp>
        <p:nvSpPr>
          <p:cNvPr id="3" name="Content Placeholder 2"/>
          <p:cNvSpPr>
            <a:spLocks noGrp="1"/>
          </p:cNvSpPr>
          <p:nvPr>
            <p:ph idx="1"/>
          </p:nvPr>
        </p:nvSpPr>
        <p:spPr>
          <a:xfrm>
            <a:off x="457200" y="914400"/>
            <a:ext cx="8229600" cy="5211763"/>
          </a:xfrm>
        </p:spPr>
        <p:txBody>
          <a:bodyPr>
            <a:normAutofit/>
          </a:bodyPr>
          <a:lstStyle/>
          <a:p>
            <a:pPr marL="514350" indent="-514350">
              <a:buFont typeface="+mj-lt"/>
              <a:buAutoNum type="arabicParenR"/>
            </a:pPr>
            <a:r>
              <a:rPr lang="en-US" sz="2000" dirty="0" smtClean="0">
                <a:latin typeface="Times New Roman" pitchFamily="18" charset="0"/>
                <a:cs typeface="Times New Roman" pitchFamily="18" charset="0"/>
              </a:rPr>
              <a:t>TTL </a:t>
            </a:r>
            <a:r>
              <a:rPr lang="en-US" sz="2000" dirty="0">
                <a:latin typeface="Times New Roman" pitchFamily="18" charset="0"/>
                <a:cs typeface="Times New Roman" pitchFamily="18" charset="0"/>
              </a:rPr>
              <a:t>circuits are fast.</a:t>
            </a:r>
          </a:p>
          <a:p>
            <a:pPr marL="514350" indent="-514350">
              <a:buFont typeface="+mj-lt"/>
              <a:buAutoNum type="arabicParenR"/>
            </a:pPr>
            <a:r>
              <a:rPr lang="en-US" sz="2000" dirty="0" smtClean="0">
                <a:latin typeface="Times New Roman" pitchFamily="18" charset="0"/>
                <a:cs typeface="Times New Roman" pitchFamily="18" charset="0"/>
              </a:rPr>
              <a:t>Low </a:t>
            </a:r>
            <a:r>
              <a:rPr lang="en-US" sz="2000" dirty="0">
                <a:latin typeface="Times New Roman" pitchFamily="18" charset="0"/>
                <a:cs typeface="Times New Roman" pitchFamily="18" charset="0"/>
              </a:rPr>
              <a:t>propagation delay</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marL="514350" indent="-514350">
              <a:buFont typeface="+mj-lt"/>
              <a:buAutoNum type="arabicParenR"/>
            </a:pPr>
            <a:r>
              <a:rPr lang="en-US" sz="2000" dirty="0" smtClean="0">
                <a:latin typeface="Times New Roman" pitchFamily="18" charset="0"/>
                <a:cs typeface="Times New Roman" pitchFamily="18" charset="0"/>
              </a:rPr>
              <a:t>Power </a:t>
            </a:r>
            <a:r>
              <a:rPr lang="en-US" sz="2000" dirty="0">
                <a:latin typeface="Times New Roman" pitchFamily="18" charset="0"/>
                <a:cs typeface="Times New Roman" pitchFamily="18" charset="0"/>
              </a:rPr>
              <a:t>dissipation is not dependent on frequency. </a:t>
            </a:r>
          </a:p>
          <a:p>
            <a:pPr marL="514350" indent="-514350">
              <a:buFont typeface="+mj-lt"/>
              <a:buAutoNum type="arabicParenR"/>
            </a:pPr>
            <a:r>
              <a:rPr lang="en-US" sz="2000" dirty="0">
                <a:latin typeface="Times New Roman" pitchFamily="18" charset="0"/>
                <a:cs typeface="Times New Roman" pitchFamily="18" charset="0"/>
              </a:rPr>
              <a:t>Compatible to all the other families.</a:t>
            </a:r>
          </a:p>
          <a:p>
            <a:pPr marL="514350" indent="-514350">
              <a:buFont typeface="+mj-lt"/>
              <a:buAutoNum type="arabicParenR"/>
            </a:pPr>
            <a:r>
              <a:rPr lang="en-US" sz="2000" dirty="0">
                <a:latin typeface="Times New Roman" pitchFamily="18" charset="0"/>
                <a:cs typeface="Times New Roman" pitchFamily="18" charset="0"/>
              </a:rPr>
              <a:t>These are not susceptible to the damage due to static </a:t>
            </a:r>
            <a:r>
              <a:rPr lang="en-US" sz="2000" dirty="0" smtClean="0">
                <a:latin typeface="Times New Roman" pitchFamily="18" charset="0"/>
                <a:cs typeface="Times New Roman" pitchFamily="18" charset="0"/>
              </a:rPr>
              <a:t>charges</a:t>
            </a:r>
          </a:p>
          <a:p>
            <a:pPr marL="514350" indent="-514350">
              <a:buFont typeface="+mj-lt"/>
              <a:buAutoNum type="arabicParenR"/>
            </a:pPr>
            <a:endParaRPr lang="en-US" dirty="0">
              <a:latin typeface="Times New Roman" pitchFamily="18" charset="0"/>
              <a:cs typeface="Times New Roman" pitchFamily="18" charset="0"/>
            </a:endParaRPr>
          </a:p>
          <a:p>
            <a:pPr marL="0" indent="0">
              <a:buNone/>
            </a:pPr>
            <a:r>
              <a:rPr lang="en-US" sz="2400" dirty="0">
                <a:solidFill>
                  <a:srgbClr val="7030A0"/>
                </a:solidFill>
                <a:latin typeface="Times New Roman" pitchFamily="18" charset="0"/>
                <a:cs typeface="Times New Roman" pitchFamily="18" charset="0"/>
              </a:rPr>
              <a:t>Disadvantages of TTL </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marL="0" indent="0">
              <a:buNone/>
            </a:pPr>
            <a:r>
              <a:rPr lang="en-US" sz="2000" dirty="0">
                <a:latin typeface="Times New Roman" pitchFamily="18" charset="0"/>
                <a:cs typeface="Times New Roman" pitchFamily="18" charset="0"/>
              </a:rPr>
              <a:t>1. Large power dissipation.</a:t>
            </a:r>
          </a:p>
          <a:p>
            <a:pPr marL="0" indent="0">
              <a:buNone/>
            </a:pPr>
            <a:r>
              <a:rPr lang="en-US" sz="2000" dirty="0" smtClean="0">
                <a:latin typeface="Times New Roman" pitchFamily="18" charset="0"/>
                <a:cs typeface="Times New Roman" pitchFamily="18" charset="0"/>
              </a:rPr>
              <a:t>2</a:t>
            </a:r>
            <a:r>
              <a:rPr lang="en-US" sz="2000" dirty="0">
                <a:latin typeface="Times New Roman" pitchFamily="18" charset="0"/>
                <a:cs typeface="Times New Roman" pitchFamily="18" charset="0"/>
              </a:rPr>
              <a:t>. Fan out is lower than that of CMOS.</a:t>
            </a:r>
          </a:p>
          <a:p>
            <a:pPr marL="0" indent="0">
              <a:buNone/>
            </a:pPr>
            <a:r>
              <a:rPr lang="en-US" sz="2000" dirty="0" smtClean="0">
                <a:latin typeface="Times New Roman" pitchFamily="18" charset="0"/>
                <a:cs typeface="Times New Roman" pitchFamily="18" charset="0"/>
              </a:rPr>
              <a:t>3</a:t>
            </a:r>
            <a:r>
              <a:rPr lang="en-US" sz="2000" dirty="0">
                <a:latin typeface="Times New Roman" pitchFamily="18" charset="0"/>
                <a:cs typeface="Times New Roman" pitchFamily="18" charset="0"/>
              </a:rPr>
              <a:t>. Less component density.</a:t>
            </a:r>
          </a:p>
          <a:p>
            <a:pPr marL="0" indent="0">
              <a:buNone/>
            </a:pPr>
            <a:r>
              <a:rPr lang="en-US" sz="2000" dirty="0" smtClean="0">
                <a:latin typeface="Times New Roman" pitchFamily="18" charset="0"/>
                <a:cs typeface="Times New Roman" pitchFamily="18" charset="0"/>
              </a:rPr>
              <a:t>4.Poor </a:t>
            </a:r>
            <a:r>
              <a:rPr lang="en-US" sz="2000" dirty="0">
                <a:latin typeface="Times New Roman" pitchFamily="18" charset="0"/>
                <a:cs typeface="Times New Roman" pitchFamily="18" charset="0"/>
              </a:rPr>
              <a:t>noise immunity</a:t>
            </a:r>
          </a:p>
          <a:p>
            <a:pPr marL="0" indent="0">
              <a:buNone/>
            </a:pPr>
            <a:r>
              <a:rPr lang="en-US" sz="2000" dirty="0" smtClean="0">
                <a:latin typeface="Times New Roman" pitchFamily="18" charset="0"/>
                <a:cs typeface="Times New Roman" pitchFamily="18" charset="0"/>
              </a:rPr>
              <a:t>5.Can </a:t>
            </a:r>
            <a:r>
              <a:rPr lang="en-US" sz="2000" dirty="0">
                <a:latin typeface="Times New Roman" pitchFamily="18" charset="0"/>
                <a:cs typeface="Times New Roman" pitchFamily="18" charset="0"/>
              </a:rPr>
              <a:t>operate only on +5 V power supply.</a:t>
            </a:r>
          </a:p>
          <a:p>
            <a:pPr marL="514350" indent="-514350">
              <a:buFont typeface="+mj-lt"/>
              <a:buAutoNum type="arabicParenR"/>
            </a:pP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1271392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2421</TotalTime>
  <Words>2534</Words>
  <Application>Microsoft Office PowerPoint</Application>
  <PresentationFormat>On-screen Show (4:3)</PresentationFormat>
  <Paragraphs>282</Paragraphs>
  <Slides>50</Slides>
  <Notes>0</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 Digital Logic Families Q.1 What are the logic families ? </vt:lpstr>
      <vt:lpstr>Characteristics of Digital ICS</vt:lpstr>
      <vt:lpstr>PowerPoint Presentation</vt:lpstr>
      <vt:lpstr>                      Fan-in Fan-out                   Q. Define following terms** </vt:lpstr>
      <vt:lpstr>"Noise Margin" or "Noise Immunity"</vt:lpstr>
      <vt:lpstr>Propagation delay </vt:lpstr>
      <vt:lpstr>Define figure of merit. </vt:lpstr>
      <vt:lpstr>TTL Family</vt:lpstr>
      <vt:lpstr>Advantages of TTL:</vt:lpstr>
      <vt:lpstr>CMOS Logic: </vt:lpstr>
      <vt:lpstr>Write advantages of CMOS logic family.</vt:lpstr>
      <vt:lpstr>PowerPoint Presentation</vt:lpstr>
      <vt:lpstr>Digital Logic circuits</vt:lpstr>
      <vt:lpstr>Logic Gates</vt:lpstr>
      <vt:lpstr>PowerPoint Presentation</vt:lpstr>
      <vt:lpstr>Q. Define any two characteristics of logic gates</vt:lpstr>
      <vt:lpstr>PowerPoint Presentation</vt:lpstr>
      <vt:lpstr>Classification of Logic Gates</vt:lpstr>
      <vt:lpstr>PowerPoint Presentation</vt:lpstr>
      <vt:lpstr>PowerPoint Presentation</vt:lpstr>
      <vt:lpstr>Universal Gates Q. What are Universal gates ? Explain **</vt:lpstr>
      <vt:lpstr>PowerPoint Presentation</vt:lpstr>
      <vt:lpstr>PowerPoint Presentation</vt:lpstr>
      <vt:lpstr>PowerPoint Presentation</vt:lpstr>
      <vt:lpstr>PowerPoint Presentation</vt:lpstr>
      <vt:lpstr> EX-OR and EX-NOR Gates : </vt:lpstr>
      <vt:lpstr>PowerPoint Presentation</vt:lpstr>
      <vt:lpstr>PowerPoint Presentation</vt:lpstr>
      <vt:lpstr>PowerPoint Presentation</vt:lpstr>
      <vt:lpstr>Gate using more than 2 inputs</vt:lpstr>
      <vt:lpstr>PowerPoint Presentation</vt:lpstr>
      <vt:lpstr>PowerPoint Presentation</vt:lpstr>
      <vt:lpstr>PowerPoint Presentation</vt:lpstr>
      <vt:lpstr>NAND Gate as Universal gate</vt:lpstr>
      <vt:lpstr>PowerPoint Presentation</vt:lpstr>
      <vt:lpstr>NOR Gate as Universal gate</vt:lpstr>
      <vt:lpstr>Boolean Laws Q. State any four Boolean laws used to reduce Boolean Expression ****</vt:lpstr>
      <vt:lpstr>PowerPoint Presentation</vt:lpstr>
      <vt:lpstr>Commutative Law:</vt:lpstr>
      <vt:lpstr>Associative Law:</vt:lpstr>
      <vt:lpstr>Distributive Law:  </vt:lpstr>
      <vt:lpstr> AND Laws :</vt:lpstr>
      <vt:lpstr>OR laws</vt:lpstr>
      <vt:lpstr>INVERSION Law</vt:lpstr>
      <vt:lpstr>Other Important Rules</vt:lpstr>
      <vt:lpstr>PowerPoint Presentation</vt:lpstr>
      <vt:lpstr>Duality theorem. Q. State and explain Duality Theorem*** </vt:lpstr>
      <vt:lpstr>De-Morgan’s Theorem Q. State and Prove De-Morgans Theorem*******</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pcp</dc:creator>
  <cp:lastModifiedBy>Ankita</cp:lastModifiedBy>
  <cp:revision>334</cp:revision>
  <dcterms:created xsi:type="dcterms:W3CDTF">2021-09-17T08:32:41Z</dcterms:created>
  <dcterms:modified xsi:type="dcterms:W3CDTF">2022-09-07T05:00:56Z</dcterms:modified>
</cp:coreProperties>
</file>